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88"/>
  </p:notesMasterIdLst>
  <p:sldIdLst>
    <p:sldId id="270" r:id="rId2"/>
    <p:sldId id="282" r:id="rId3"/>
    <p:sldId id="283"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58" r:id="rId24"/>
    <p:sldId id="359" r:id="rId25"/>
    <p:sldId id="361" r:id="rId26"/>
    <p:sldId id="362" r:id="rId27"/>
    <p:sldId id="360" r:id="rId28"/>
    <p:sldId id="363" r:id="rId29"/>
    <p:sldId id="400" r:id="rId30"/>
    <p:sldId id="395" r:id="rId31"/>
    <p:sldId id="396" r:id="rId32"/>
    <p:sldId id="364" r:id="rId33"/>
    <p:sldId id="399" r:id="rId34"/>
    <p:sldId id="365" r:id="rId35"/>
    <p:sldId id="366" r:id="rId36"/>
    <p:sldId id="367" r:id="rId37"/>
    <p:sldId id="368" r:id="rId38"/>
    <p:sldId id="369" r:id="rId39"/>
    <p:sldId id="370" r:id="rId40"/>
    <p:sldId id="398" r:id="rId41"/>
    <p:sldId id="407" r:id="rId42"/>
    <p:sldId id="371" r:id="rId43"/>
    <p:sldId id="372" r:id="rId44"/>
    <p:sldId id="373" r:id="rId45"/>
    <p:sldId id="374" r:id="rId46"/>
    <p:sldId id="375" r:id="rId47"/>
    <p:sldId id="376" r:id="rId48"/>
    <p:sldId id="379" r:id="rId49"/>
    <p:sldId id="380" r:id="rId50"/>
    <p:sldId id="408" r:id="rId51"/>
    <p:sldId id="409" r:id="rId52"/>
    <p:sldId id="410" r:id="rId53"/>
    <p:sldId id="340" r:id="rId54"/>
    <p:sldId id="315" r:id="rId55"/>
    <p:sldId id="318" r:id="rId56"/>
    <p:sldId id="413" r:id="rId57"/>
    <p:sldId id="397" r:id="rId58"/>
    <p:sldId id="415" r:id="rId59"/>
    <p:sldId id="416" r:id="rId60"/>
    <p:sldId id="385" r:id="rId61"/>
    <p:sldId id="414" r:id="rId62"/>
    <p:sldId id="411" r:id="rId63"/>
    <p:sldId id="412" r:id="rId64"/>
    <p:sldId id="386" r:id="rId65"/>
    <p:sldId id="342" r:id="rId66"/>
    <p:sldId id="343" r:id="rId67"/>
    <p:sldId id="344" r:id="rId68"/>
    <p:sldId id="345" r:id="rId69"/>
    <p:sldId id="346" r:id="rId70"/>
    <p:sldId id="347" r:id="rId71"/>
    <p:sldId id="351" r:id="rId72"/>
    <p:sldId id="355" r:id="rId73"/>
    <p:sldId id="321" r:id="rId74"/>
    <p:sldId id="322" r:id="rId75"/>
    <p:sldId id="323" r:id="rId76"/>
    <p:sldId id="324" r:id="rId77"/>
    <p:sldId id="325" r:id="rId78"/>
    <p:sldId id="333" r:id="rId79"/>
    <p:sldId id="352" r:id="rId80"/>
    <p:sldId id="419" r:id="rId81"/>
    <p:sldId id="420" r:id="rId82"/>
    <p:sldId id="421" r:id="rId83"/>
    <p:sldId id="417" r:id="rId84"/>
    <p:sldId id="422" r:id="rId85"/>
    <p:sldId id="423" r:id="rId86"/>
    <p:sldId id="354"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A100"/>
    <a:srgbClr val="996633"/>
    <a:srgbClr val="99D2FF"/>
    <a:srgbClr val="3333FF"/>
    <a:srgbClr val="66FFFF"/>
    <a:srgbClr val="99FFCC"/>
    <a:srgbClr val="33CCCC"/>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9" autoAdjust="0"/>
    <p:restoredTop sz="92801" autoAdjust="0"/>
  </p:normalViewPr>
  <p:slideViewPr>
    <p:cSldViewPr snapToObjects="1" showGuides="1">
      <p:cViewPr varScale="1">
        <p:scale>
          <a:sx n="76" d="100"/>
          <a:sy n="76" d="100"/>
        </p:scale>
        <p:origin x="1330" y="22"/>
      </p:cViewPr>
      <p:guideLst>
        <p:guide orient="horz" pos="2160"/>
        <p:guide pos="2880"/>
      </p:guideLst>
    </p:cSldViewPr>
  </p:slideViewPr>
  <p:notesTextViewPr>
    <p:cViewPr>
      <p:scale>
        <a:sx n="1" d="1"/>
        <a:sy n="1" d="1"/>
      </p:scale>
      <p:origin x="0" y="0"/>
    </p:cViewPr>
  </p:notesTextViewPr>
  <p:sorterViewPr>
    <p:cViewPr>
      <p:scale>
        <a:sx n="124" d="100"/>
        <a:sy n="124" d="100"/>
      </p:scale>
      <p:origin x="0" y="-23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3/17/2019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12</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13</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28</a:t>
            </a:fld>
            <a:endParaRPr lang="en-US"/>
          </a:p>
        </p:txBody>
      </p:sp>
    </p:spTree>
    <p:extLst>
      <p:ext uri="{BB962C8B-B14F-4D97-AF65-F5344CB8AC3E}">
        <p14:creationId xmlns:p14="http://schemas.microsoft.com/office/powerpoint/2010/main" val="168124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31</a:t>
            </a:fld>
            <a:endParaRPr lang="en-US"/>
          </a:p>
        </p:txBody>
      </p:sp>
    </p:spTree>
    <p:extLst>
      <p:ext uri="{BB962C8B-B14F-4D97-AF65-F5344CB8AC3E}">
        <p14:creationId xmlns:p14="http://schemas.microsoft.com/office/powerpoint/2010/main" val="205321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55</a:t>
            </a:fld>
            <a:endParaRPr lang="en-US"/>
          </a:p>
        </p:txBody>
      </p:sp>
    </p:spTree>
    <p:extLst>
      <p:ext uri="{BB962C8B-B14F-4D97-AF65-F5344CB8AC3E}">
        <p14:creationId xmlns:p14="http://schemas.microsoft.com/office/powerpoint/2010/main" val="52522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Vapor Compression Cycle</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Vapor Compression Cycle</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Vapor Compression Cycle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19" y="0"/>
            <a:ext cx="7542563" cy="3200400"/>
          </a:xfrm>
          <a:prstGeom prst="rect">
            <a:avLst/>
          </a:prstGeom>
        </p:spPr>
      </p:pic>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49" name="Group 48"/>
          <p:cNvGrpSpPr/>
          <p:nvPr userDrawn="1"/>
        </p:nvGrpSpPr>
        <p:grpSpPr>
          <a:xfrm>
            <a:off x="820944" y="-215900"/>
            <a:ext cx="8096046" cy="3790904"/>
            <a:chOff x="820944" y="-355600"/>
            <a:chExt cx="8096046" cy="3790904"/>
          </a:xfrm>
        </p:grpSpPr>
        <p:sp>
          <p:nvSpPr>
            <p:cNvPr id="50" name="Rectangle 4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0645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solidFill>
                  <a:schemeClr val="bg1"/>
                </a:solidFill>
              </a:defRPr>
            </a:lvl1pPr>
            <a:lvl2pPr marL="465138" indent="-457200">
              <a:buFont typeface="+mj-lt"/>
              <a:buAutoNum type="arabicPeriod"/>
              <a:defRPr baseline="0"/>
            </a:lvl2pPr>
            <a:lvl3pPr marL="346075" indent="0">
              <a:buFont typeface="+mj-lt"/>
              <a:buNone/>
              <a:defRPr sz="1800" baseline="0">
                <a:solidFill>
                  <a:schemeClr val="accent4"/>
                </a:solidFill>
              </a:defRPr>
            </a:lvl3pPr>
            <a:lvl4pPr marL="1143000" indent="-457200">
              <a:buFont typeface="+mj-lt"/>
              <a:buAutoNum type="arabicPeriod"/>
              <a:defRPr/>
            </a:lvl4pPr>
            <a:lvl5pPr marL="1482725" indent="-457200">
              <a:buFont typeface="+mj-lt"/>
              <a:buAutoNum type="arabicPeriod"/>
              <a:defRPr/>
            </a:lvl5pPr>
          </a:lstStyle>
          <a:p>
            <a:pPr lvl="0"/>
            <a:r>
              <a:rPr lang="en-US" dirty="0"/>
              <a:t>After completing this course, you should be able to:</a:t>
            </a:r>
          </a:p>
          <a:p>
            <a:pPr lvl="1"/>
            <a:r>
              <a:rPr lang="en-US" dirty="0"/>
              <a:t>First learning objective</a:t>
            </a:r>
          </a:p>
          <a:p>
            <a:pPr lvl="1"/>
            <a:r>
              <a:rPr lang="en-US" dirty="0"/>
              <a:t>Second learning objective</a:t>
            </a:r>
          </a:p>
          <a:p>
            <a:pPr lvl="1"/>
            <a:r>
              <a:rPr lang="en-US" dirty="0"/>
              <a:t>Third learning objective</a:t>
            </a:r>
          </a:p>
          <a:p>
            <a:pPr lvl="1"/>
            <a:r>
              <a:rPr lang="en-US" dirty="0"/>
              <a:t>Fourth learning objective</a:t>
            </a:r>
          </a:p>
          <a:p>
            <a:pPr lvl="1"/>
            <a:r>
              <a:rPr lang="en-US" dirty="0"/>
              <a:t>5th learning objective</a:t>
            </a:r>
          </a:p>
          <a:p>
            <a:pPr lvl="2"/>
            <a:endParaRPr lang="en-US" dirty="0"/>
          </a:p>
          <a:p>
            <a:pPr lvl="2"/>
            <a:r>
              <a:rPr lang="en-US" dirty="0"/>
              <a:t>Where courses are offered for credits, you often have to state the learning objectives at the beginning of the slide set.  Typically 4-6 objects are required.</a:t>
            </a:r>
          </a:p>
          <a:p>
            <a:pPr lvl="2"/>
            <a:r>
              <a:rPr lang="en-US" dirty="0"/>
              <a:t>Usually this is a good starting point for organizing your presentation anyway and it helps set up the class and sets expectations.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Learning Objectives</a:t>
            </a:r>
          </a:p>
        </p:txBody>
      </p:sp>
    </p:spTree>
    <p:extLst>
      <p:ext uri="{BB962C8B-B14F-4D97-AF65-F5344CB8AC3E}">
        <p14:creationId xmlns:p14="http://schemas.microsoft.com/office/powerpoint/2010/main" val="40538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Vapor Compression Cycle</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1"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cid:image035.jpg@01CF69D3.E73FAE80" TargetMode="External"/><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3276600"/>
            <a:ext cx="7772400" cy="914400"/>
          </a:xfrm>
        </p:spPr>
        <p:txBody>
          <a:bodyPr/>
          <a:lstStyle/>
          <a:p>
            <a:r>
              <a:rPr lang="en-US" sz="3600" dirty="0"/>
              <a:t>Vapor Compression Refrigeration</a:t>
            </a:r>
          </a:p>
        </p:txBody>
      </p:sp>
      <p:sp>
        <p:nvSpPr>
          <p:cNvPr id="3" name="Text Placeholder 2"/>
          <p:cNvSpPr>
            <a:spLocks noGrp="1"/>
          </p:cNvSpPr>
          <p:nvPr>
            <p:ph type="body" sz="quarter" idx="10"/>
          </p:nvPr>
        </p:nvSpPr>
        <p:spPr>
          <a:xfrm>
            <a:off x="838200" y="4191000"/>
            <a:ext cx="7772400" cy="990600"/>
          </a:xfrm>
        </p:spPr>
        <p:txBody>
          <a:bodyPr>
            <a:normAutofit fontScale="92500" lnSpcReduction="10000"/>
          </a:bodyPr>
          <a:lstStyle/>
          <a:p>
            <a:r>
              <a:rPr lang="en-US" dirty="0"/>
              <a:t>Leveraging Phase Changes in Saturated Systems to Provide Cooling</a:t>
            </a:r>
          </a:p>
        </p:txBody>
      </p:sp>
      <p:sp>
        <p:nvSpPr>
          <p:cNvPr id="4" name="Text Placeholder 3"/>
          <p:cNvSpPr>
            <a:spLocks noGrp="1"/>
          </p:cNvSpPr>
          <p:nvPr>
            <p:ph type="body" sz="quarter" idx="12"/>
          </p:nvPr>
        </p:nvSpPr>
        <p:spPr/>
        <p:txBody>
          <a:bodyPr/>
          <a:lstStyle/>
          <a:p>
            <a:r>
              <a:rPr lang="en-US" dirty="0"/>
              <a:t>David Sellers</a:t>
            </a:r>
          </a:p>
        </p:txBody>
      </p:sp>
      <p:sp>
        <p:nvSpPr>
          <p:cNvPr id="5" name="Text Placeholder 4"/>
          <p:cNvSpPr>
            <a:spLocks noGrp="1"/>
          </p:cNvSpPr>
          <p:nvPr>
            <p:ph type="body" sz="quarter" idx="13"/>
          </p:nvPr>
        </p:nvSpPr>
        <p:spPr/>
        <p:txBody>
          <a:bodyPr/>
          <a:lstStyle/>
          <a:p>
            <a:r>
              <a:rPr lang="en-US" dirty="0"/>
              <a:t>Senior Engineer, Facility Dynamics Engineering</a:t>
            </a:r>
          </a:p>
        </p:txBody>
      </p:sp>
      <p:sp>
        <p:nvSpPr>
          <p:cNvPr id="6" name="Text Placeholder 5"/>
          <p:cNvSpPr>
            <a:spLocks noGrp="1"/>
          </p:cNvSpPr>
          <p:nvPr>
            <p:ph type="body" sz="quarter" idx="15"/>
          </p:nvPr>
        </p:nvSpPr>
        <p:spPr/>
        <p:txBody>
          <a:bodyPr/>
          <a:lstStyle/>
          <a:p>
            <a:r>
              <a:rPr lang="en-US" dirty="0"/>
              <a:t> </a:t>
            </a:r>
          </a:p>
        </p:txBody>
      </p:sp>
    </p:spTree>
    <p:extLst>
      <p:ext uri="{BB962C8B-B14F-4D97-AF65-F5344CB8AC3E}">
        <p14:creationId xmlns:p14="http://schemas.microsoft.com/office/powerpoint/2010/main" val="303679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Technical Pictures\Ice Spikes\2013-05-28\DSCN4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50000"/>
            </a:schemeClr>
          </a:solidFill>
          <a:effectLst>
            <a:softEdge rad="317500"/>
          </a:effectLst>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19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FDE Tools\Tea Kettle Experiment\Tea Kettle Pictures\DSCN49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25000"/>
            </a:schemeClr>
          </a:solidFill>
          <a:effectLst>
            <a:softEdge rad="317500"/>
          </a:effectLst>
        </p:spPr>
        <p:txBody>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11</a:t>
            </a:fld>
            <a:endParaRPr lang="en-US"/>
          </a:p>
        </p:txBody>
      </p:sp>
    </p:spTree>
    <p:extLst>
      <p:ext uri="{BB962C8B-B14F-4D97-AF65-F5344CB8AC3E}">
        <p14:creationId xmlns:p14="http://schemas.microsoft.com/office/powerpoint/2010/main" val="12274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t>Melting ice – 144 Btu/</a:t>
            </a:r>
            <a:r>
              <a:rPr lang="en-US" dirty="0" err="1"/>
              <a:t>lb</a:t>
            </a:r>
            <a:endParaRPr lang="en-US" dirty="0"/>
          </a:p>
          <a:p>
            <a:pPr lvl="1"/>
            <a:r>
              <a:rPr lang="en-US" dirty="0"/>
              <a:t>Heating water – 1Btu/</a:t>
            </a:r>
            <a:r>
              <a:rPr lang="en-US" dirty="0" err="1"/>
              <a:t>lb</a:t>
            </a:r>
            <a:r>
              <a:rPr lang="en-US" dirty="0"/>
              <a:t>-°F</a:t>
            </a:r>
          </a:p>
          <a:p>
            <a:pPr lvl="1"/>
            <a:r>
              <a:rPr lang="en-US" dirty="0"/>
              <a:t>Converting water to steam – 971 Btu/</a:t>
            </a:r>
            <a:r>
              <a:rPr lang="en-US" dirty="0" err="1"/>
              <a:t>lb</a:t>
            </a:r>
            <a:r>
              <a:rPr lang="en-US" dirty="0"/>
              <a:t> </a:t>
            </a:r>
          </a:p>
          <a:p>
            <a:pPr lvl="1"/>
            <a:r>
              <a:rPr lang="en-US" dirty="0"/>
              <a:t>Superheating steam – 0.5 Btu/</a:t>
            </a:r>
            <a:r>
              <a:rPr lang="en-US" dirty="0" err="1"/>
              <a:t>lb</a:t>
            </a:r>
            <a:endParaRPr lang="en-US" dirty="0"/>
          </a:p>
          <a:p>
            <a:pPr marL="0" indent="0" algn="r">
              <a:buNone/>
            </a:pPr>
            <a:r>
              <a:rPr lang="en-US" dirty="0"/>
              <a:t> </a:t>
            </a:r>
            <a:r>
              <a:rPr lang="en-US" sz="2000" i="1" dirty="0"/>
              <a:t>(all parameters are at atmospheric pressure)</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12</a:t>
            </a:fld>
            <a:endParaRPr lang="en-US"/>
          </a:p>
        </p:txBody>
      </p:sp>
    </p:spTree>
    <p:extLst>
      <p:ext uri="{BB962C8B-B14F-4D97-AF65-F5344CB8AC3E}">
        <p14:creationId xmlns:p14="http://schemas.microsoft.com/office/powerpoint/2010/main" val="7706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At saturation:</a:t>
            </a:r>
          </a:p>
          <a:p>
            <a:pPr lvl="1"/>
            <a:r>
              <a:rPr lang="en-US" dirty="0"/>
              <a:t>The substance exists in both a liquid and vapor state</a:t>
            </a:r>
          </a:p>
          <a:p>
            <a:pPr lvl="1"/>
            <a:r>
              <a:rPr lang="en-US" dirty="0"/>
              <a:t>At a constant pressure, the temperature of the substance will not change until:</a:t>
            </a:r>
          </a:p>
          <a:p>
            <a:pPr lvl="2"/>
            <a:r>
              <a:rPr lang="en-US" dirty="0"/>
              <a:t>It is fully converted to a liquid (removing energy), or </a:t>
            </a:r>
          </a:p>
          <a:p>
            <a:pPr lvl="2"/>
            <a:r>
              <a:rPr lang="en-US" dirty="0"/>
              <a:t>It is fully converted to a vapor (adding energy)</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13</a:t>
            </a:fld>
            <a:endParaRPr lang="en-US"/>
          </a:p>
        </p:txBody>
      </p:sp>
    </p:spTree>
    <p:extLst>
      <p:ext uri="{BB962C8B-B14F-4D97-AF65-F5344CB8AC3E}">
        <p14:creationId xmlns:p14="http://schemas.microsoft.com/office/powerpoint/2010/main" val="15297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Heat water in a low pressure boiler</a:t>
            </a:r>
          </a:p>
          <a:p>
            <a:pPr marL="342900" indent="-342900">
              <a:buFont typeface="Arial" pitchFamily="34" charset="0"/>
              <a:buChar char="•"/>
            </a:pPr>
            <a:r>
              <a:rPr lang="en-US" dirty="0"/>
              <a:t>Monitor:</a:t>
            </a:r>
          </a:p>
          <a:p>
            <a:pPr marL="693738" lvl="1"/>
            <a:r>
              <a:rPr lang="en-US" dirty="0"/>
              <a:t>Water temperature</a:t>
            </a:r>
          </a:p>
          <a:p>
            <a:pPr marL="693738" lvl="1"/>
            <a:r>
              <a:rPr lang="en-US" dirty="0"/>
              <a:t>Vapor temperature over the water surface</a:t>
            </a:r>
          </a:p>
          <a:p>
            <a:pPr marL="693738" lvl="1"/>
            <a:r>
              <a:rPr lang="en-US" dirty="0"/>
              <a:t>Power</a:t>
            </a:r>
          </a:p>
          <a:p>
            <a:pPr marL="342900" indent="-342900">
              <a:buFont typeface="Arial" pitchFamily="34" charset="0"/>
              <a:buChar char="•"/>
            </a:pPr>
            <a:r>
              <a:rPr lang="en-US" dirty="0"/>
              <a:t>Plot the results</a:t>
            </a:r>
          </a:p>
        </p:txBody>
      </p:sp>
      <p:pic>
        <p:nvPicPr>
          <p:cNvPr id="2050" name="Picture 2" descr="C:\Users\David\Documents\FDE Tools\Tea Kettle Experiment\Tea Kettle Pictures\DSCN49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680" y="1600200"/>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14</a:t>
            </a:fld>
            <a:endParaRPr lang="en-US"/>
          </a:p>
        </p:txBody>
      </p:sp>
    </p:spTree>
    <p:extLst>
      <p:ext uri="{BB962C8B-B14F-4D97-AF65-F5344CB8AC3E}">
        <p14:creationId xmlns:p14="http://schemas.microsoft.com/office/powerpoint/2010/main" val="29612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temperature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28" y="1600200"/>
            <a:ext cx="4389120" cy="2984276"/>
          </a:xfrm>
          <a:prstGeom prst="rect">
            <a:avLst/>
          </a:prstGeom>
          <a:ln>
            <a:noFill/>
          </a:ln>
          <a:effectLst>
            <a:outerShdw blurRad="292100" dist="139700" dir="2700000" algn="tl" rotWithShape="0">
              <a:srgbClr val="333333">
                <a:alpha val="65000"/>
              </a:srgbClr>
            </a:outerShdw>
            <a:softEdge rad="63500"/>
          </a:effectLst>
        </p:spPr>
      </p:pic>
      <p:sp>
        <p:nvSpPr>
          <p:cNvPr id="7" name="TextBox 2"/>
          <p:cNvSpPr txBox="1"/>
          <p:nvPr/>
        </p:nvSpPr>
        <p:spPr>
          <a:xfrm>
            <a:off x="5252096" y="3739598"/>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rgbClr val="FF0000"/>
                </a:solidFill>
                <a:latin typeface="Comic Sans MS" pitchFamily="66" charset="0"/>
              </a:rPr>
              <a:t>Liquid</a:t>
            </a:r>
            <a:r>
              <a:rPr lang="en-US" sz="1600" baseline="0" dirty="0">
                <a:solidFill>
                  <a:srgbClr val="FF0000"/>
                </a:solidFill>
                <a:latin typeface="Comic Sans MS" pitchFamily="66" charset="0"/>
              </a:rPr>
              <a:t> sensor</a:t>
            </a:r>
            <a:endParaRPr lang="en-US" sz="1600" dirty="0">
              <a:solidFill>
                <a:srgbClr val="FF0000"/>
              </a:solidFill>
              <a:latin typeface="Comic Sans MS" pitchFamily="66" charset="0"/>
            </a:endParaRPr>
          </a:p>
        </p:txBody>
      </p:sp>
      <p:sp>
        <p:nvSpPr>
          <p:cNvPr id="8" name="TextBox 1"/>
          <p:cNvSpPr txBox="1"/>
          <p:nvPr/>
        </p:nvSpPr>
        <p:spPr>
          <a:xfrm>
            <a:off x="5715000" y="2209800"/>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9900"/>
                </a:solidFill>
                <a:latin typeface="Comic Sans MS" pitchFamily="66" charset="0"/>
              </a:rPr>
              <a:t>Vapor</a:t>
            </a:r>
            <a:r>
              <a:rPr lang="en-US" sz="1600" baseline="0">
                <a:solidFill>
                  <a:srgbClr val="009900"/>
                </a:solidFill>
                <a:latin typeface="Comic Sans MS" pitchFamily="66" charset="0"/>
              </a:rPr>
              <a:t> sensor</a:t>
            </a:r>
            <a:endParaRPr lang="en-US" sz="1600">
              <a:solidFill>
                <a:srgbClr val="009900"/>
              </a:solidFill>
              <a:latin typeface="Comic Sans MS" pitchFamily="66" charset="0"/>
            </a:endParaRPr>
          </a:p>
        </p:txBody>
      </p:sp>
      <p:sp>
        <p:nvSpPr>
          <p:cNvPr id="9" name="TextBox 1"/>
          <p:cNvSpPr txBox="1"/>
          <p:nvPr/>
        </p:nvSpPr>
        <p:spPr>
          <a:xfrm>
            <a:off x="5065417" y="2754126"/>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00FF"/>
                </a:solidFill>
                <a:latin typeface="Comic Sans MS" pitchFamily="66" charset="0"/>
              </a:rPr>
              <a:t>Thermocouple</a:t>
            </a:r>
          </a:p>
        </p:txBody>
      </p:sp>
      <p:sp>
        <p:nvSpPr>
          <p:cNvPr id="10" name="Freeform 9"/>
          <p:cNvSpPr/>
          <p:nvPr/>
        </p:nvSpPr>
        <p:spPr>
          <a:xfrm>
            <a:off x="7605062" y="2413299"/>
            <a:ext cx="502385" cy="487202"/>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Lst>
            <a:ahLst/>
            <a:cxnLst>
              <a:cxn ang="0">
                <a:pos x="connsiteX0" y="connsiteY0"/>
              </a:cxn>
              <a:cxn ang="0">
                <a:pos x="connsiteX1" y="connsiteY1"/>
              </a:cxn>
              <a:cxn ang="0">
                <a:pos x="connsiteX2" y="connsiteY2"/>
              </a:cxn>
              <a:cxn ang="0">
                <a:pos x="connsiteX3" y="connsiteY3"/>
              </a:cxn>
            </a:cxnLst>
            <a:rect l="l" t="t" r="r" b="b"/>
            <a:pathLst>
              <a:path w="508000" h="525966">
                <a:moveTo>
                  <a:pt x="508000" y="525966"/>
                </a:moveTo>
                <a:cubicBezTo>
                  <a:pt x="504692" y="387059"/>
                  <a:pt x="492125" y="245508"/>
                  <a:pt x="444500" y="160841"/>
                </a:cubicBezTo>
                <a:cubicBezTo>
                  <a:pt x="396875" y="76174"/>
                  <a:pt x="296333" y="44424"/>
                  <a:pt x="222250" y="17966"/>
                </a:cubicBezTo>
                <a:cubicBezTo>
                  <a:pt x="148167" y="-8492"/>
                  <a:pt x="0" y="2091"/>
                  <a:pt x="0" y="2091"/>
                </a:cubicBezTo>
              </a:path>
            </a:pathLst>
          </a:custGeom>
          <a:noFill/>
          <a:ln>
            <a:solidFill>
              <a:srgbClr val="0099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Freeform 10"/>
          <p:cNvSpPr/>
          <p:nvPr/>
        </p:nvSpPr>
        <p:spPr>
          <a:xfrm>
            <a:off x="6876288" y="2937006"/>
            <a:ext cx="737917" cy="273968"/>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Lst>
            <a:ahLst/>
            <a:cxnLst>
              <a:cxn ang="0">
                <a:pos x="connsiteX0" y="connsiteY0"/>
              </a:cxn>
              <a:cxn ang="0">
                <a:pos x="connsiteX1" y="connsiteY1"/>
              </a:cxn>
              <a:cxn ang="0">
                <a:pos x="connsiteX2" y="connsiteY2"/>
              </a:cxn>
              <a:cxn ang="0">
                <a:pos x="connsiteX3" y="connsiteY3"/>
              </a:cxn>
            </a:cxnLst>
            <a:rect l="l" t="t" r="r" b="b"/>
            <a:pathLst>
              <a:path w="746125" h="295779">
                <a:moveTo>
                  <a:pt x="746125" y="295779"/>
                </a:moveTo>
                <a:cubicBezTo>
                  <a:pt x="523492" y="279068"/>
                  <a:pt x="513013" y="222809"/>
                  <a:pt x="444500" y="160841"/>
                </a:cubicBezTo>
                <a:cubicBezTo>
                  <a:pt x="375987" y="98873"/>
                  <a:pt x="296333" y="44424"/>
                  <a:pt x="222250" y="17966"/>
                </a:cubicBezTo>
                <a:cubicBezTo>
                  <a:pt x="148167" y="-8492"/>
                  <a:pt x="0" y="2091"/>
                  <a:pt x="0" y="2091"/>
                </a:cubicBezTo>
              </a:path>
            </a:pathLst>
          </a:custGeom>
          <a:noFill/>
          <a:ln>
            <a:solidFill>
              <a:srgbClr val="0000FF"/>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Freeform 11"/>
          <p:cNvSpPr/>
          <p:nvPr/>
        </p:nvSpPr>
        <p:spPr>
          <a:xfrm>
            <a:off x="7142676" y="3571285"/>
            <a:ext cx="474155" cy="336626"/>
          </a:xfrm>
          <a:custGeom>
            <a:avLst/>
            <a:gdLst>
              <a:gd name="connsiteX0" fmla="*/ 479383 w 479383"/>
              <a:gd name="connsiteY0" fmla="*/ 0 h 363454"/>
              <a:gd name="connsiteX1" fmla="*/ 394786 w 479383"/>
              <a:gd name="connsiteY1" fmla="*/ 231858 h 363454"/>
              <a:gd name="connsiteX2" fmla="*/ 175460 w 479383"/>
              <a:gd name="connsiteY2" fmla="*/ 338388 h 363454"/>
              <a:gd name="connsiteX3" fmla="*/ 0 w 479383"/>
              <a:gd name="connsiteY3" fmla="*/ 363454 h 363454"/>
            </a:gdLst>
            <a:ahLst/>
            <a:cxnLst>
              <a:cxn ang="0">
                <a:pos x="connsiteX0" y="connsiteY0"/>
              </a:cxn>
              <a:cxn ang="0">
                <a:pos x="connsiteX1" y="connsiteY1"/>
              </a:cxn>
              <a:cxn ang="0">
                <a:pos x="connsiteX2" y="connsiteY2"/>
              </a:cxn>
              <a:cxn ang="0">
                <a:pos x="connsiteX3" y="connsiteY3"/>
              </a:cxn>
            </a:cxnLst>
            <a:rect l="l" t="t" r="r" b="b"/>
            <a:pathLst>
              <a:path w="479383" h="363454">
                <a:moveTo>
                  <a:pt x="479383" y="0"/>
                </a:moveTo>
                <a:cubicBezTo>
                  <a:pt x="462411" y="87730"/>
                  <a:pt x="445440" y="175460"/>
                  <a:pt x="394786" y="231858"/>
                </a:cubicBezTo>
                <a:cubicBezTo>
                  <a:pt x="344132" y="288256"/>
                  <a:pt x="241257" y="316455"/>
                  <a:pt x="175460" y="338388"/>
                </a:cubicBezTo>
                <a:cubicBezTo>
                  <a:pt x="109663" y="360321"/>
                  <a:pt x="0" y="363454"/>
                  <a:pt x="0" y="363454"/>
                </a:cubicBezTo>
              </a:path>
            </a:pathLst>
          </a:custGeom>
          <a:noFill/>
          <a:ln>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15</a:t>
            </a:fld>
            <a:endParaRPr lang="en-US"/>
          </a:p>
        </p:txBody>
      </p:sp>
    </p:spTree>
    <p:extLst>
      <p:ext uri="{BB962C8B-B14F-4D97-AF65-F5344CB8AC3E}">
        <p14:creationId xmlns:p14="http://schemas.microsoft.com/office/powerpoint/2010/main" val="3164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1026" name="Picture 2" descr="C:\Users\David\Documents\Dream House\Brultech\Electrical Panel\DSCN48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16</a:t>
            </a:fld>
            <a:endParaRPr lang="en-US"/>
          </a:p>
        </p:txBody>
      </p:sp>
    </p:spTree>
    <p:extLst>
      <p:ext uri="{BB962C8B-B14F-4D97-AF65-F5344CB8AC3E}">
        <p14:creationId xmlns:p14="http://schemas.microsoft.com/office/powerpoint/2010/main" val="39804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2050" name="Picture 2" descr="C:\Users\David\Documents\Dream House\Brultech\Electrical Panel\DSCN4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17</a:t>
            </a:fld>
            <a:endParaRPr lang="en-US"/>
          </a:p>
        </p:txBody>
      </p:sp>
    </p:spTree>
    <p:extLst>
      <p:ext uri="{BB962C8B-B14F-4D97-AF65-F5344CB8AC3E}">
        <p14:creationId xmlns:p14="http://schemas.microsoft.com/office/powerpoint/2010/main" val="14871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826"/>
            <a:ext cx="9144000" cy="621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18</a:t>
            </a:fld>
            <a:endParaRPr lang="en-US"/>
          </a:p>
        </p:txBody>
      </p:sp>
    </p:spTree>
    <p:extLst>
      <p:ext uri="{BB962C8B-B14F-4D97-AF65-F5344CB8AC3E}">
        <p14:creationId xmlns:p14="http://schemas.microsoft.com/office/powerpoint/2010/main" val="30428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9320731-3B2C-4107-8664-CAD7BE973DC8}" type="slidenum">
              <a:rPr lang="en-US" smtClean="0"/>
              <a:pPr/>
              <a:t>19</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0" y="0"/>
            <a:ext cx="889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21587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886200" y="4191000"/>
            <a:ext cx="714378" cy="577152"/>
            <a:chOff x="3886200" y="4191000"/>
            <a:chExt cx="714378" cy="577152"/>
          </a:xfrm>
        </p:grpSpPr>
        <p:grpSp>
          <p:nvGrpSpPr>
            <p:cNvPr id="111" name="Group 110"/>
            <p:cNvGrpSpPr>
              <a:grpSpLocks noChangeAspect="1"/>
            </p:cNvGrpSpPr>
            <p:nvPr/>
          </p:nvGrpSpPr>
          <p:grpSpPr>
            <a:xfrm>
              <a:off x="3886200" y="4191000"/>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240518"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a:t>
            </a:fld>
            <a:endParaRPr lang="en-US"/>
          </a:p>
        </p:txBody>
      </p:sp>
      <p:grpSp>
        <p:nvGrpSpPr>
          <p:cNvPr id="11" name="Group 10"/>
          <p:cNvGrpSpPr/>
          <p:nvPr/>
        </p:nvGrpSpPr>
        <p:grpSpPr>
          <a:xfrm>
            <a:off x="5037514" y="3774513"/>
            <a:ext cx="733306" cy="993639"/>
            <a:chOff x="5037514" y="3774513"/>
            <a:chExt cx="733306" cy="993639"/>
          </a:xfrm>
        </p:grpSpPr>
        <p:grpSp>
          <p:nvGrpSpPr>
            <p:cNvPr id="10" name="Group 9"/>
            <p:cNvGrpSpPr/>
            <p:nvPr/>
          </p:nvGrpSpPr>
          <p:grpSpPr>
            <a:xfrm rot="10800000">
              <a:off x="5381592" y="3774513"/>
              <a:ext cx="325967" cy="422751"/>
              <a:chOff x="5323291" y="3760940"/>
              <a:chExt cx="325967" cy="422751"/>
            </a:xfrm>
          </p:grpSpPr>
          <p:sp>
            <p:nvSpPr>
              <p:cNvPr id="8" name="Freeform 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6" name="Straight Connector 195"/>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056442" y="4291668"/>
              <a:ext cx="714378" cy="100670"/>
              <a:chOff x="4267200" y="4343399"/>
              <a:chExt cx="457200" cy="64428"/>
            </a:xfrm>
            <a:solidFill>
              <a:schemeClr val="bg1">
                <a:lumMod val="75000"/>
              </a:schemeClr>
            </a:solidFill>
          </p:grpSpPr>
          <p:sp>
            <p:nvSpPr>
              <p:cNvPr id="232" name="Rectangle 231"/>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232"/>
              <p:cNvGrpSpPr/>
              <p:nvPr/>
            </p:nvGrpSpPr>
            <p:grpSpPr>
              <a:xfrm>
                <a:off x="4267200" y="4343399"/>
                <a:ext cx="457200" cy="64428"/>
                <a:chOff x="4267200" y="4343399"/>
                <a:chExt cx="457200" cy="64428"/>
              </a:xfrm>
              <a:grpFill/>
            </p:grpSpPr>
            <p:cxnSp>
              <p:nvCxnSpPr>
                <p:cNvPr id="234" name="Straight Connector 233"/>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18" name="Group 217"/>
            <p:cNvGrpSpPr/>
            <p:nvPr/>
          </p:nvGrpSpPr>
          <p:grpSpPr>
            <a:xfrm flipV="1">
              <a:off x="5056442" y="4191000"/>
              <a:ext cx="714378" cy="100670"/>
              <a:chOff x="4267200" y="4343399"/>
              <a:chExt cx="457200" cy="64428"/>
            </a:xfrm>
            <a:solidFill>
              <a:schemeClr val="bg1">
                <a:lumMod val="75000"/>
              </a:schemeClr>
            </a:solidFill>
          </p:grpSpPr>
          <p:sp>
            <p:nvSpPr>
              <p:cNvPr id="220" name="Rectangle 2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p:cNvGrpSpPr/>
              <p:nvPr/>
            </p:nvGrpSpPr>
            <p:grpSpPr>
              <a:xfrm>
                <a:off x="4267200" y="4343399"/>
                <a:ext cx="457200" cy="64428"/>
                <a:chOff x="4267200" y="4343399"/>
                <a:chExt cx="457200" cy="64428"/>
              </a:xfrm>
              <a:grpFill/>
            </p:grpSpPr>
            <p:cxnSp>
              <p:nvCxnSpPr>
                <p:cNvPr id="227" name="Straight Connector 22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19" name="Straight Connector 218"/>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7" name="Group 196"/>
            <p:cNvGrpSpPr/>
            <p:nvPr/>
          </p:nvGrpSpPr>
          <p:grpSpPr>
            <a:xfrm>
              <a:off x="5179288" y="4527096"/>
              <a:ext cx="468686" cy="241056"/>
              <a:chOff x="4267200" y="4527096"/>
              <a:chExt cx="468686" cy="241056"/>
            </a:xfrm>
          </p:grpSpPr>
          <p:sp>
            <p:nvSpPr>
              <p:cNvPr id="207" name="Isosceles Triangle 2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Isosceles Triangle 2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Oval 19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56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48" y="0"/>
            <a:ext cx="44149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20</a:t>
            </a:fld>
            <a:endParaRPr lang="en-US"/>
          </a:p>
        </p:txBody>
      </p:sp>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5451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497" y="0"/>
            <a:ext cx="43370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21</a:t>
            </a:fld>
            <a:endParaRPr lang="en-US"/>
          </a:p>
        </p:txBody>
      </p:sp>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22617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 y="0"/>
            <a:ext cx="91273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22</a:t>
            </a:fld>
            <a:endParaRPr lang="en-US"/>
          </a:p>
        </p:txBody>
      </p:sp>
    </p:spTree>
    <p:extLst>
      <p:ext uri="{BB962C8B-B14F-4D97-AF65-F5344CB8AC3E}">
        <p14:creationId xmlns:p14="http://schemas.microsoft.com/office/powerpoint/2010/main" val="35880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Vapor Compression Refrigeration Machines</a:t>
            </a:r>
          </a:p>
        </p:txBody>
      </p:sp>
      <p:sp>
        <p:nvSpPr>
          <p:cNvPr id="3" name="Content Placeholder 2"/>
          <p:cNvSpPr>
            <a:spLocks noGrp="1"/>
          </p:cNvSpPr>
          <p:nvPr>
            <p:ph idx="1"/>
          </p:nvPr>
        </p:nvSpPr>
        <p:spPr/>
        <p:txBody>
          <a:bodyPr/>
          <a:lstStyle/>
          <a:p>
            <a:pPr marL="0" indent="0">
              <a:buNone/>
            </a:pPr>
            <a:r>
              <a:rPr lang="en-US" i="1" dirty="0"/>
              <a:t>An application of saturated system and phase change principles and concepts</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23</a:t>
            </a:fld>
            <a:endParaRPr lang="en-US"/>
          </a:p>
        </p:txBody>
      </p:sp>
    </p:spTree>
    <p:extLst>
      <p:ext uri="{BB962C8B-B14F-4D97-AF65-F5344CB8AC3E}">
        <p14:creationId xmlns:p14="http://schemas.microsoft.com/office/powerpoint/2010/main" val="92238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0"/>
            <a:ext cx="9125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010685" y="2563641"/>
            <a:ext cx="2417275" cy="533400"/>
          </a:xfrm>
          <a:prstGeom prst="rightArrow">
            <a:avLst/>
          </a:prstGeom>
          <a:gradFill flip="none" rotWithShape="1">
            <a:gsLst>
              <a:gs pos="0">
                <a:srgbClr val="0000FF">
                  <a:alpha val="75000"/>
                </a:srgbClr>
              </a:gs>
              <a:gs pos="100000">
                <a:srgbClr val="00B0F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Evaporation</a:t>
            </a:r>
          </a:p>
        </p:txBody>
      </p:sp>
      <p:sp>
        <p:nvSpPr>
          <p:cNvPr id="7" name="Right Arrow 6"/>
          <p:cNvSpPr/>
          <p:nvPr/>
        </p:nvSpPr>
        <p:spPr>
          <a:xfrm rot="17681992">
            <a:off x="6132788" y="2019532"/>
            <a:ext cx="1216682" cy="533400"/>
          </a:xfrm>
          <a:prstGeom prst="rightArrow">
            <a:avLst/>
          </a:prstGeom>
          <a:gradFill flip="none" rotWithShape="1">
            <a:gsLst>
              <a:gs pos="0">
                <a:srgbClr val="00B0F0">
                  <a:alpha val="75000"/>
                </a:srgbClr>
              </a:gs>
              <a:gs pos="100000">
                <a:srgbClr val="FF000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Compression</a:t>
            </a:r>
          </a:p>
        </p:txBody>
      </p:sp>
      <p:sp>
        <p:nvSpPr>
          <p:cNvPr id="8" name="Right Arrow 7"/>
          <p:cNvSpPr/>
          <p:nvPr/>
        </p:nvSpPr>
        <p:spPr>
          <a:xfrm flipH="1">
            <a:off x="4010685" y="1448555"/>
            <a:ext cx="2978590" cy="533400"/>
          </a:xfrm>
          <a:prstGeom prst="rightArrow">
            <a:avLst/>
          </a:prstGeom>
          <a:gradFill flip="none" rotWithShape="1">
            <a:gsLst>
              <a:gs pos="0">
                <a:srgbClr val="FF0000">
                  <a:alpha val="75000"/>
                </a:srgbClr>
              </a:gs>
              <a:gs pos="100000">
                <a:srgbClr val="FF9900">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Condensation</a:t>
            </a:r>
          </a:p>
        </p:txBody>
      </p:sp>
      <p:sp>
        <p:nvSpPr>
          <p:cNvPr id="9" name="Right Arrow 8"/>
          <p:cNvSpPr/>
          <p:nvPr/>
        </p:nvSpPr>
        <p:spPr>
          <a:xfrm rot="5400000">
            <a:off x="3416930" y="1997045"/>
            <a:ext cx="1133192" cy="533400"/>
          </a:xfrm>
          <a:prstGeom prst="rightArrow">
            <a:avLst/>
          </a:prstGeom>
          <a:gradFill flip="none" rotWithShape="1">
            <a:gsLst>
              <a:gs pos="0">
                <a:srgbClr val="FF9900">
                  <a:alpha val="74902"/>
                </a:srgbClr>
              </a:gs>
              <a:gs pos="100000">
                <a:srgbClr val="0000FF">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Expansion</a:t>
            </a:r>
          </a:p>
        </p:txBody>
      </p:sp>
      <p:sp>
        <p:nvSpPr>
          <p:cNvPr id="3" name="Footer Placeholder 2"/>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24</a:t>
            </a:fld>
            <a:endParaRPr lang="en-US"/>
          </a:p>
        </p:txBody>
      </p:sp>
    </p:spTree>
    <p:extLst>
      <p:ext uri="{BB962C8B-B14F-4D97-AF65-F5344CB8AC3E}">
        <p14:creationId xmlns:p14="http://schemas.microsoft.com/office/powerpoint/2010/main" val="9565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ComIT\Project Data\UCB_LeConte\UCB Le  Conte Hall Pictures\From Julia\leconte roof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 y="274637"/>
            <a:ext cx="2834640" cy="2331720"/>
          </a:xfrm>
          <a:solidFill>
            <a:schemeClr val="tx1">
              <a:alpha val="50000"/>
            </a:schemeClr>
          </a:solidFill>
          <a:effectLst>
            <a:softEdge rad="127000"/>
          </a:effectLst>
        </p:spPr>
        <p:txBody>
          <a:bodyPr>
            <a:normAutofit/>
          </a:bodyPr>
          <a:lstStyle/>
          <a:p>
            <a:r>
              <a:rPr lang="en-US" dirty="0"/>
              <a:t>An Air Cooled Vapor Compression Cycle Chiller</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25</a:t>
            </a:fld>
            <a:endParaRPr lang="en-US"/>
          </a:p>
        </p:txBody>
      </p:sp>
      <p:sp>
        <p:nvSpPr>
          <p:cNvPr id="7" name="Rectangle 6">
            <a:extLst>
              <a:ext uri="{FF2B5EF4-FFF2-40B4-BE49-F238E27FC236}">
                <a16:creationId xmlns:a16="http://schemas.microsoft.com/office/drawing/2014/main" id="{8DDECD07-AB8D-4936-BF74-41FF53E55A82}"/>
              </a:ext>
            </a:extLst>
          </p:cNvPr>
          <p:cNvSpPr/>
          <p:nvPr/>
        </p:nvSpPr>
        <p:spPr>
          <a:xfrm>
            <a:off x="6781800" y="1707777"/>
            <a:ext cx="914400" cy="1371600"/>
          </a:xfrm>
          <a:prstGeom prst="rect">
            <a:avLst/>
          </a:prstGeom>
          <a:solidFill>
            <a:srgbClr val="FFFF00">
              <a:alpha val="5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5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26</a:t>
            </a:fld>
            <a:endParaRPr lang="en-US"/>
          </a:p>
        </p:txBody>
      </p:sp>
    </p:spTree>
    <p:extLst>
      <p:ext uri="{BB962C8B-B14F-4D97-AF65-F5344CB8AC3E}">
        <p14:creationId xmlns:p14="http://schemas.microsoft.com/office/powerpoint/2010/main" val="235592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grpSp>
        <p:nvGrpSpPr>
          <p:cNvPr id="191" name="Group 190"/>
          <p:cNvGrpSpPr/>
          <p:nvPr/>
        </p:nvGrpSpPr>
        <p:grpSpPr>
          <a:xfrm>
            <a:off x="5037514" y="3774513"/>
            <a:ext cx="733306" cy="993639"/>
            <a:chOff x="5037514" y="3774513"/>
            <a:chExt cx="733306" cy="993639"/>
          </a:xfrm>
        </p:grpSpPr>
        <p:grpSp>
          <p:nvGrpSpPr>
            <p:cNvPr id="192" name="Group 191"/>
            <p:cNvGrpSpPr/>
            <p:nvPr/>
          </p:nvGrpSpPr>
          <p:grpSpPr>
            <a:xfrm rot="10800000">
              <a:off x="5381592" y="3774513"/>
              <a:ext cx="325967" cy="422751"/>
              <a:chOff x="5323291" y="3760940"/>
              <a:chExt cx="325967" cy="422751"/>
            </a:xfrm>
          </p:grpSpPr>
          <p:sp>
            <p:nvSpPr>
              <p:cNvPr id="242" name="Freeform 241"/>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242"/>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7" name="Straight Connector 196"/>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5056442" y="4291668"/>
              <a:ext cx="714378" cy="100670"/>
              <a:chOff x="4267200" y="4343399"/>
              <a:chExt cx="457200" cy="64428"/>
            </a:xfrm>
            <a:solidFill>
              <a:schemeClr val="bg1">
                <a:lumMod val="75000"/>
              </a:schemeClr>
            </a:solidFill>
          </p:grpSpPr>
          <p:sp>
            <p:nvSpPr>
              <p:cNvPr id="233" name="Rectangle 232"/>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a:off x="4267200" y="4343399"/>
                <a:ext cx="457200" cy="64428"/>
                <a:chOff x="4267200" y="4343399"/>
                <a:chExt cx="457200" cy="64428"/>
              </a:xfrm>
              <a:grpFill/>
            </p:grpSpPr>
            <p:cxnSp>
              <p:nvCxnSpPr>
                <p:cNvPr id="235" name="Straight Connector 23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7" name="Group 206"/>
            <p:cNvGrpSpPr/>
            <p:nvPr/>
          </p:nvGrpSpPr>
          <p:grpSpPr>
            <a:xfrm flipV="1">
              <a:off x="5056442" y="4191000"/>
              <a:ext cx="714378" cy="100670"/>
              <a:chOff x="4267200" y="4343399"/>
              <a:chExt cx="457200" cy="64428"/>
            </a:xfrm>
            <a:solidFill>
              <a:schemeClr val="bg1">
                <a:lumMod val="75000"/>
              </a:schemeClr>
            </a:solidFill>
          </p:grpSpPr>
          <p:sp>
            <p:nvSpPr>
              <p:cNvPr id="221" name="Rectangle 2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67200" y="4343399"/>
                <a:ext cx="457200" cy="64428"/>
                <a:chOff x="4267200" y="4343399"/>
                <a:chExt cx="457200" cy="64428"/>
              </a:xfrm>
              <a:grpFill/>
            </p:grpSpPr>
            <p:cxnSp>
              <p:nvCxnSpPr>
                <p:cNvPr id="228" name="Straight Connector 2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8" name="Straight Connector 207"/>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179288" y="4527096"/>
              <a:ext cx="468686" cy="241056"/>
              <a:chOff x="4267200" y="4527096"/>
              <a:chExt cx="468686" cy="241056"/>
            </a:xfrm>
          </p:grpSpPr>
          <p:sp>
            <p:nvSpPr>
              <p:cNvPr id="219" name="Isosceles Triangle 21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Oval 21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27</a:t>
            </a:fld>
            <a:endParaRPr lang="en-US"/>
          </a:p>
        </p:txBody>
      </p:sp>
      <p:grpSp>
        <p:nvGrpSpPr>
          <p:cNvPr id="12" name="Group 11"/>
          <p:cNvGrpSpPr/>
          <p:nvPr/>
        </p:nvGrpSpPr>
        <p:grpSpPr>
          <a:xfrm>
            <a:off x="293225" y="4191000"/>
            <a:ext cx="8622175" cy="2438400"/>
            <a:chOff x="293225" y="4191000"/>
            <a:chExt cx="8622175" cy="2438400"/>
          </a:xfrm>
        </p:grpSpPr>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93225" y="4191000"/>
              <a:ext cx="8622175" cy="2438400"/>
              <a:chOff x="293225" y="4191000"/>
              <a:chExt cx="8622175" cy="2438400"/>
            </a:xfrm>
          </p:grpSpPr>
          <p:cxnSp>
            <p:nvCxnSpPr>
              <p:cNvPr id="32" name="Straight Connector 31"/>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cxnSp>
              <p:nvCxnSpPr>
                <p:cNvPr id="167" name="Straight Connector 166"/>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41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28</a:t>
            </a:fld>
            <a:endParaRPr lang="en-US"/>
          </a:p>
        </p:txBody>
      </p:sp>
      <p:grpSp>
        <p:nvGrpSpPr>
          <p:cNvPr id="704" name="Group 703"/>
          <p:cNvGrpSpPr/>
          <p:nvPr/>
        </p:nvGrpSpPr>
        <p:grpSpPr>
          <a:xfrm>
            <a:off x="293225" y="4191000"/>
            <a:ext cx="8622175" cy="2438400"/>
            <a:chOff x="293225" y="4191000"/>
            <a:chExt cx="8622175" cy="2438400"/>
          </a:xfrm>
        </p:grpSpPr>
        <p:cxnSp>
          <p:nvCxnSpPr>
            <p:cNvPr id="705" name="Straight Connector 704"/>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6" name="Group 705"/>
            <p:cNvGrpSpPr/>
            <p:nvPr/>
          </p:nvGrpSpPr>
          <p:grpSpPr>
            <a:xfrm>
              <a:off x="293225" y="4191000"/>
              <a:ext cx="8622175" cy="2438400"/>
              <a:chOff x="293225" y="4191000"/>
              <a:chExt cx="8622175" cy="2438400"/>
            </a:xfrm>
          </p:grpSpPr>
          <p:cxnSp>
            <p:nvCxnSpPr>
              <p:cNvPr id="707" name="Straight Connector 706"/>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08" name="Group 707"/>
              <p:cNvGrpSpPr/>
              <p:nvPr/>
            </p:nvGrpSpPr>
            <p:grpSpPr>
              <a:xfrm>
                <a:off x="1145505" y="5575196"/>
                <a:ext cx="0" cy="371757"/>
                <a:chOff x="1145505" y="5575196"/>
                <a:chExt cx="0" cy="371757"/>
              </a:xfrm>
            </p:grpSpPr>
            <p:cxnSp>
              <p:nvCxnSpPr>
                <p:cNvPr id="813" name="Straight Connector 81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09" name="Group 708"/>
              <p:cNvGrpSpPr/>
              <p:nvPr/>
            </p:nvGrpSpPr>
            <p:grpSpPr>
              <a:xfrm>
                <a:off x="3089127" y="5578214"/>
                <a:ext cx="0" cy="368739"/>
                <a:chOff x="1145505" y="5578214"/>
                <a:chExt cx="0" cy="368739"/>
              </a:xfrm>
            </p:grpSpPr>
            <p:cxnSp>
              <p:nvCxnSpPr>
                <p:cNvPr id="811" name="Straight Connector 81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0" name="Straight Connector 709"/>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1" name="Group 710"/>
              <p:cNvGrpSpPr/>
              <p:nvPr/>
            </p:nvGrpSpPr>
            <p:grpSpPr>
              <a:xfrm>
                <a:off x="4358640" y="4226732"/>
                <a:ext cx="640080" cy="988350"/>
                <a:chOff x="4358640" y="4226732"/>
                <a:chExt cx="640080" cy="988350"/>
              </a:xfrm>
            </p:grpSpPr>
            <p:cxnSp>
              <p:nvCxnSpPr>
                <p:cNvPr id="808" name="Straight Connector 807"/>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2" name="Straight Connector 711"/>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397524" y="4328523"/>
                <a:ext cx="2918509" cy="1280160"/>
                <a:chOff x="938771" y="1066800"/>
                <a:chExt cx="3574382" cy="1681619"/>
              </a:xfrm>
            </p:grpSpPr>
            <p:sp>
              <p:nvSpPr>
                <p:cNvPr id="805" name="Oval 804"/>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c 806"/>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6" name="Arc 71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 name="Rectangle 71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9" name="Straight Connector 71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26" name="Arc 725"/>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7" name="Straight Connector 72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a:endCxn id="73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2" name="Arc 73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3" name="Group 732"/>
              <p:cNvGrpSpPr/>
              <p:nvPr/>
            </p:nvGrpSpPr>
            <p:grpSpPr>
              <a:xfrm>
                <a:off x="917154" y="4803354"/>
                <a:ext cx="282188" cy="302143"/>
                <a:chOff x="917154" y="4803354"/>
                <a:chExt cx="282188" cy="302143"/>
              </a:xfrm>
            </p:grpSpPr>
            <p:sp>
              <p:nvSpPr>
                <p:cNvPr id="803" name="Arc 802"/>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4" name="Arc 803"/>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4" name="Group 733"/>
              <p:cNvGrpSpPr/>
              <p:nvPr/>
            </p:nvGrpSpPr>
            <p:grpSpPr>
              <a:xfrm>
                <a:off x="1062864" y="5105400"/>
                <a:ext cx="2331720" cy="0"/>
                <a:chOff x="1125625" y="5105400"/>
                <a:chExt cx="2259488" cy="0"/>
              </a:xfrm>
            </p:grpSpPr>
            <p:cxnSp>
              <p:nvCxnSpPr>
                <p:cNvPr id="801" name="Straight Connector 80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5" name="Group 734"/>
              <p:cNvGrpSpPr/>
              <p:nvPr/>
            </p:nvGrpSpPr>
            <p:grpSpPr>
              <a:xfrm>
                <a:off x="1062864" y="4803258"/>
                <a:ext cx="2331720" cy="0"/>
                <a:chOff x="1125625" y="5105400"/>
                <a:chExt cx="2259488" cy="0"/>
              </a:xfrm>
            </p:grpSpPr>
            <p:cxnSp>
              <p:nvCxnSpPr>
                <p:cNvPr id="799" name="Straight Connector 79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36" name="Straight Connector 735"/>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38" name="Group 737"/>
              <p:cNvGrpSpPr/>
              <p:nvPr/>
            </p:nvGrpSpPr>
            <p:grpSpPr>
              <a:xfrm>
                <a:off x="3886200" y="4191000"/>
                <a:ext cx="714378" cy="429938"/>
                <a:chOff x="4046218" y="4218262"/>
                <a:chExt cx="714378" cy="429938"/>
              </a:xfrm>
            </p:grpSpPr>
            <p:grpSp>
              <p:nvGrpSpPr>
                <p:cNvPr id="780" name="Group 779"/>
                <p:cNvGrpSpPr>
                  <a:grpSpLocks noChangeAspect="1"/>
                </p:cNvGrpSpPr>
                <p:nvPr/>
              </p:nvGrpSpPr>
              <p:grpSpPr>
                <a:xfrm>
                  <a:off x="4046218" y="4218262"/>
                  <a:ext cx="714378" cy="201338"/>
                  <a:chOff x="4267200" y="4278972"/>
                  <a:chExt cx="457200" cy="128855"/>
                </a:xfrm>
              </p:grpSpPr>
              <p:grpSp>
                <p:nvGrpSpPr>
                  <p:cNvPr id="782" name="Group 781"/>
                  <p:cNvGrpSpPr/>
                  <p:nvPr/>
                </p:nvGrpSpPr>
                <p:grpSpPr>
                  <a:xfrm>
                    <a:off x="4267200" y="4343399"/>
                    <a:ext cx="457200" cy="64428"/>
                    <a:chOff x="4267200" y="4343399"/>
                    <a:chExt cx="457200" cy="64428"/>
                  </a:xfrm>
                </p:grpSpPr>
                <p:sp>
                  <p:nvSpPr>
                    <p:cNvPr id="792" name="Rectangle 791"/>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3" name="Group 792"/>
                    <p:cNvGrpSpPr/>
                    <p:nvPr/>
                  </p:nvGrpSpPr>
                  <p:grpSpPr>
                    <a:xfrm>
                      <a:off x="4267200" y="4343399"/>
                      <a:ext cx="457200" cy="64428"/>
                      <a:chOff x="4267200" y="4343399"/>
                      <a:chExt cx="457200" cy="64428"/>
                    </a:xfrm>
                  </p:grpSpPr>
                  <p:cxnSp>
                    <p:nvCxnSpPr>
                      <p:cNvPr id="794" name="Straight Connector 793"/>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3" name="Group 782"/>
                  <p:cNvGrpSpPr/>
                  <p:nvPr/>
                </p:nvGrpSpPr>
                <p:grpSpPr>
                  <a:xfrm flipV="1">
                    <a:off x="4267200" y="4278972"/>
                    <a:ext cx="457200" cy="64428"/>
                    <a:chOff x="4267200" y="4343399"/>
                    <a:chExt cx="457200" cy="64428"/>
                  </a:xfrm>
                </p:grpSpPr>
                <p:sp>
                  <p:nvSpPr>
                    <p:cNvPr id="785" name="Rectangle 784"/>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6" name="Group 785"/>
                    <p:cNvGrpSpPr/>
                    <p:nvPr/>
                  </p:nvGrpSpPr>
                  <p:grpSpPr>
                    <a:xfrm>
                      <a:off x="4267200" y="4343399"/>
                      <a:ext cx="457200" cy="64428"/>
                      <a:chOff x="4267200" y="4343399"/>
                      <a:chExt cx="457200" cy="64428"/>
                    </a:xfrm>
                  </p:grpSpPr>
                  <p:cxnSp>
                    <p:nvCxnSpPr>
                      <p:cNvPr id="787" name="Straight Connector 786"/>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4" name="Straight Connector 783"/>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1" name="Straight Connector 780"/>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39" name="Straight Connector 738"/>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48" name="Group 747"/>
              <p:cNvGrpSpPr/>
              <p:nvPr/>
            </p:nvGrpSpPr>
            <p:grpSpPr>
              <a:xfrm>
                <a:off x="5486400" y="4941877"/>
                <a:ext cx="3429000" cy="1687523"/>
                <a:chOff x="5486400" y="4941877"/>
                <a:chExt cx="3429000" cy="1687523"/>
              </a:xfrm>
            </p:grpSpPr>
            <p:cxnSp>
              <p:nvCxnSpPr>
                <p:cNvPr id="756" name="Straight Connector 755"/>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8" name="Group 757"/>
                <p:cNvGrpSpPr/>
                <p:nvPr/>
              </p:nvGrpSpPr>
              <p:grpSpPr>
                <a:xfrm>
                  <a:off x="7129340" y="5065144"/>
                  <a:ext cx="239904" cy="426174"/>
                  <a:chOff x="5475096" y="5077070"/>
                  <a:chExt cx="239904" cy="426174"/>
                </a:xfrm>
              </p:grpSpPr>
              <p:cxnSp>
                <p:nvCxnSpPr>
                  <p:cNvPr id="776" name="Straight Connector 775"/>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9" name="Isosceles Triangle 778"/>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9" name="Oval 758"/>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Isosceles Triangle 771"/>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3" name="Straight Connector 772"/>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4" name="Isosceles Triangle 773"/>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Isosceles Triangle 774"/>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9" name="Group 748"/>
              <p:cNvGrpSpPr/>
              <p:nvPr/>
            </p:nvGrpSpPr>
            <p:grpSpPr>
              <a:xfrm>
                <a:off x="4009046" y="4527096"/>
                <a:ext cx="468686" cy="241056"/>
                <a:chOff x="4009046" y="4527096"/>
                <a:chExt cx="468686" cy="241056"/>
              </a:xfrm>
            </p:grpSpPr>
            <p:grpSp>
              <p:nvGrpSpPr>
                <p:cNvPr id="752" name="Group 751"/>
                <p:cNvGrpSpPr/>
                <p:nvPr/>
              </p:nvGrpSpPr>
              <p:grpSpPr>
                <a:xfrm>
                  <a:off x="4009046" y="4527096"/>
                  <a:ext cx="468686" cy="241056"/>
                  <a:chOff x="4267200" y="4527096"/>
                  <a:chExt cx="468686" cy="241056"/>
                </a:xfrm>
              </p:grpSpPr>
              <p:sp>
                <p:nvSpPr>
                  <p:cNvPr id="754" name="Isosceles Triangle 753"/>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Isosceles Triangle 754"/>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3" name="Oval 75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0" name="Straight Connector 749"/>
              <p:cNvCxnSpPr>
                <a:stCxn id="753" idx="1"/>
                <a:endCxn id="753"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a:stCxn id="753" idx="7"/>
                <a:endCxn id="753"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7" name="Freeform 14">
            <a:extLst>
              <a:ext uri="{FF2B5EF4-FFF2-40B4-BE49-F238E27FC236}">
                <a16:creationId xmlns:a16="http://schemas.microsoft.com/office/drawing/2014/main" id="{6900BF6D-87E4-4823-BD9E-B3EBE0F435C7}"/>
              </a:ext>
            </a:extLst>
          </p:cNvPr>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BD3DBD70-8666-47DB-A9D3-0504EA96BC71}"/>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0" name="TextBox 219">
            <a:extLst>
              <a:ext uri="{FF2B5EF4-FFF2-40B4-BE49-F238E27FC236}">
                <a16:creationId xmlns:a16="http://schemas.microsoft.com/office/drawing/2014/main" id="{148AB126-7881-4E8F-861A-6D620B3627C9}"/>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1" name="TextBox 220">
            <a:extLst>
              <a:ext uri="{FF2B5EF4-FFF2-40B4-BE49-F238E27FC236}">
                <a16:creationId xmlns:a16="http://schemas.microsoft.com/office/drawing/2014/main" id="{CA25FA49-C072-47AC-B838-8ACD60B377B0}"/>
              </a:ext>
            </a:extLst>
          </p:cNvPr>
          <p:cNvSpPr txBox="1"/>
          <p:nvPr/>
        </p:nvSpPr>
        <p:spPr>
          <a:xfrm>
            <a:off x="1826407" y="2953574"/>
            <a:ext cx="1794206"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2" name="Freeform: Shape 1">
            <a:extLst>
              <a:ext uri="{FF2B5EF4-FFF2-40B4-BE49-F238E27FC236}">
                <a16:creationId xmlns:a16="http://schemas.microsoft.com/office/drawing/2014/main" id="{CC7ED3F2-8FCC-4711-9CF8-F5A2F633FF1A}"/>
              </a:ext>
            </a:extLst>
          </p:cNvPr>
          <p:cNvSpPr/>
          <p:nvPr/>
        </p:nvSpPr>
        <p:spPr>
          <a:xfrm>
            <a:off x="3619099" y="3248526"/>
            <a:ext cx="1275347" cy="693019"/>
          </a:xfrm>
          <a:custGeom>
            <a:avLst/>
            <a:gdLst>
              <a:gd name="connsiteX0" fmla="*/ 1275347 w 1275347"/>
              <a:gd name="connsiteY0" fmla="*/ 693019 h 693019"/>
              <a:gd name="connsiteX1" fmla="*/ 563078 w 1275347"/>
              <a:gd name="connsiteY1" fmla="*/ 514952 h 693019"/>
              <a:gd name="connsiteX2" fmla="*/ 356135 w 1275347"/>
              <a:gd name="connsiteY2" fmla="*/ 86628 h 693019"/>
              <a:gd name="connsiteX3" fmla="*/ 0 w 1275347"/>
              <a:gd name="connsiteY3" fmla="*/ 0 h 693019"/>
            </a:gdLst>
            <a:ahLst/>
            <a:cxnLst>
              <a:cxn ang="0">
                <a:pos x="connsiteX0" y="connsiteY0"/>
              </a:cxn>
              <a:cxn ang="0">
                <a:pos x="connsiteX1" y="connsiteY1"/>
              </a:cxn>
              <a:cxn ang="0">
                <a:pos x="connsiteX2" y="connsiteY2"/>
              </a:cxn>
              <a:cxn ang="0">
                <a:pos x="connsiteX3" y="connsiteY3"/>
              </a:cxn>
            </a:cxnLst>
            <a:rect l="l" t="t" r="r" b="b"/>
            <a:pathLst>
              <a:path w="1275347" h="693019">
                <a:moveTo>
                  <a:pt x="1275347" y="693019"/>
                </a:moveTo>
                <a:cubicBezTo>
                  <a:pt x="995813" y="654518"/>
                  <a:pt x="716280" y="616017"/>
                  <a:pt x="563078" y="514952"/>
                </a:cubicBezTo>
                <a:cubicBezTo>
                  <a:pt x="409876" y="413887"/>
                  <a:pt x="449981" y="172453"/>
                  <a:pt x="356135" y="86628"/>
                </a:cubicBezTo>
                <a:cubicBezTo>
                  <a:pt x="262289" y="803"/>
                  <a:pt x="0" y="0"/>
                  <a:pt x="0"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Shape 2">
            <a:extLst>
              <a:ext uri="{FF2B5EF4-FFF2-40B4-BE49-F238E27FC236}">
                <a16:creationId xmlns:a16="http://schemas.microsoft.com/office/drawing/2014/main" id="{98B650CE-8D2B-4FC5-AF78-E1C36E2FE334}"/>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4" name="TextBox 223">
            <a:extLst>
              <a:ext uri="{FF2B5EF4-FFF2-40B4-BE49-F238E27FC236}">
                <a16:creationId xmlns:a16="http://schemas.microsoft.com/office/drawing/2014/main" id="{2BFC3B45-1900-4D3D-B7F3-168BED07145C}"/>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4" name="Freeform: Shape 3">
            <a:extLst>
              <a:ext uri="{FF2B5EF4-FFF2-40B4-BE49-F238E27FC236}">
                <a16:creationId xmlns:a16="http://schemas.microsoft.com/office/drawing/2014/main" id="{4C900E45-C3A7-4C0B-84F3-7F22EA7C2257}"/>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reeform: Shape 6">
            <a:extLst>
              <a:ext uri="{FF2B5EF4-FFF2-40B4-BE49-F238E27FC236}">
                <a16:creationId xmlns:a16="http://schemas.microsoft.com/office/drawing/2014/main" id="{F09037F2-0DDB-46BE-A22B-171B8C7E0767}"/>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3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36A24-6535-428E-9DF5-CF6C8715F510}"/>
              </a:ext>
            </a:extLst>
          </p:cNvPr>
          <p:cNvSpPr>
            <a:spLocks noGrp="1"/>
          </p:cNvSpPr>
          <p:nvPr>
            <p:ph type="title"/>
          </p:nvPr>
        </p:nvSpPr>
        <p:spPr/>
        <p:txBody>
          <a:bodyPr/>
          <a:lstStyle/>
          <a:p>
            <a:r>
              <a:rPr lang="en-US" dirty="0"/>
              <a:t>Which Pipe is Which</a:t>
            </a:r>
          </a:p>
        </p:txBody>
      </p:sp>
      <p:sp>
        <p:nvSpPr>
          <p:cNvPr id="6" name="Content Placeholder 5">
            <a:extLst>
              <a:ext uri="{FF2B5EF4-FFF2-40B4-BE49-F238E27FC236}">
                <a16:creationId xmlns:a16="http://schemas.microsoft.com/office/drawing/2014/main" id="{6C1AC093-43C7-4F7E-87E2-761360B23405}"/>
              </a:ext>
            </a:extLst>
          </p:cNvPr>
          <p:cNvSpPr>
            <a:spLocks noGrp="1"/>
          </p:cNvSpPr>
          <p:nvPr>
            <p:ph sz="half" idx="1"/>
          </p:nvPr>
        </p:nvSpPr>
        <p:spPr>
          <a:xfrm>
            <a:off x="457200" y="1600200"/>
            <a:ext cx="4038600" cy="4525963"/>
          </a:xfrm>
        </p:spPr>
        <p:txBody>
          <a:bodyPr>
            <a:normAutofit/>
          </a:bodyPr>
          <a:lstStyle/>
          <a:p>
            <a:pPr marL="457200" indent="-457200">
              <a:buFont typeface="Arial" panose="020B0604020202020204" pitchFamily="34" charset="0"/>
              <a:buChar char="•"/>
            </a:pPr>
            <a:r>
              <a:rPr lang="en-US" sz="2400" dirty="0">
                <a:solidFill>
                  <a:schemeClr val="bg2">
                    <a:lumMod val="60000"/>
                    <a:lumOff val="40000"/>
                  </a:schemeClr>
                </a:solidFill>
              </a:rPr>
              <a:t>Suction Line			</a:t>
            </a:r>
          </a:p>
          <a:p>
            <a:pPr marL="457200" indent="-457200">
              <a:buFont typeface="Arial" panose="020B0604020202020204" pitchFamily="34" charset="0"/>
              <a:buChar char="•"/>
            </a:pPr>
            <a:r>
              <a:rPr lang="en-US" sz="2400" dirty="0">
                <a:solidFill>
                  <a:srgbClr val="FFCC00"/>
                </a:solidFill>
              </a:rPr>
              <a:t>Liquid Line			</a:t>
            </a:r>
          </a:p>
          <a:p>
            <a:pPr marL="457200" indent="-457200">
              <a:buFont typeface="Arial" panose="020B0604020202020204" pitchFamily="34" charset="0"/>
              <a:buChar char="•"/>
            </a:pPr>
            <a:r>
              <a:rPr lang="en-US" sz="2400" dirty="0">
                <a:solidFill>
                  <a:schemeClr val="accent4"/>
                </a:solidFill>
              </a:rPr>
              <a:t>Hot gas line</a:t>
            </a:r>
          </a:p>
        </p:txBody>
      </p:sp>
      <p:sp>
        <p:nvSpPr>
          <p:cNvPr id="7" name="Content Placeholder 6">
            <a:extLst>
              <a:ext uri="{FF2B5EF4-FFF2-40B4-BE49-F238E27FC236}">
                <a16:creationId xmlns:a16="http://schemas.microsoft.com/office/drawing/2014/main" id="{8F3BBF3B-10D6-44D9-81E2-7F088C703115}"/>
              </a:ext>
            </a:extLst>
          </p:cNvPr>
          <p:cNvSpPr>
            <a:spLocks noGrp="1"/>
          </p:cNvSpPr>
          <p:nvPr>
            <p:ph sz="half" idx="2"/>
          </p:nvPr>
        </p:nvSpPr>
        <p:spPr>
          <a:xfrm>
            <a:off x="4648200" y="1600200"/>
            <a:ext cx="4038600" cy="4525963"/>
          </a:xfrm>
        </p:spPr>
        <p:txBody>
          <a:bodyPr>
            <a:normAutofit/>
          </a:bodyPr>
          <a:lstStyle/>
          <a:p>
            <a:pPr marL="342900" indent="-342900">
              <a:buFont typeface="Arial" panose="020B0604020202020204" pitchFamily="34" charset="0"/>
              <a:buChar char="•"/>
            </a:pPr>
            <a:r>
              <a:rPr lang="en-US" sz="2400" dirty="0">
                <a:solidFill>
                  <a:schemeClr val="bg2">
                    <a:lumMod val="60000"/>
                    <a:lumOff val="40000"/>
                  </a:schemeClr>
                </a:solidFill>
              </a:rPr>
              <a:t>Largest, coldest and insulated</a:t>
            </a:r>
          </a:p>
          <a:p>
            <a:pPr marL="342900" indent="-342900">
              <a:buFont typeface="Arial" panose="020B0604020202020204" pitchFamily="34" charset="0"/>
              <a:buChar char="•"/>
            </a:pPr>
            <a:r>
              <a:rPr lang="en-US" sz="2400" dirty="0">
                <a:solidFill>
                  <a:srgbClr val="FFCC00"/>
                </a:solidFill>
              </a:rPr>
              <a:t>Smallest, warm, usually not insulated</a:t>
            </a:r>
          </a:p>
          <a:p>
            <a:pPr marL="342900" indent="-342900">
              <a:buFont typeface="Arial" panose="020B0604020202020204" pitchFamily="34" charset="0"/>
              <a:buChar char="•"/>
            </a:pPr>
            <a:r>
              <a:rPr lang="en-US" sz="2400" dirty="0">
                <a:solidFill>
                  <a:schemeClr val="accent4"/>
                </a:solidFill>
              </a:rPr>
              <a:t>Size between suction and liquid line size, hot, typically not insulated</a:t>
            </a:r>
          </a:p>
        </p:txBody>
      </p:sp>
      <p:sp>
        <p:nvSpPr>
          <p:cNvPr id="2" name="Footer Placeholder 1">
            <a:extLst>
              <a:ext uri="{FF2B5EF4-FFF2-40B4-BE49-F238E27FC236}">
                <a16:creationId xmlns:a16="http://schemas.microsoft.com/office/drawing/2014/main" id="{6B83BAC5-DB72-4410-BABE-AFF1EE7A1BE0}"/>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36E3CA74-7F9B-4729-8FE1-CAB4B90F4371}"/>
              </a:ext>
            </a:extLst>
          </p:cNvPr>
          <p:cNvSpPr>
            <a:spLocks noGrp="1"/>
          </p:cNvSpPr>
          <p:nvPr>
            <p:ph type="sldNum" sz="quarter" idx="11"/>
          </p:nvPr>
        </p:nvSpPr>
        <p:spPr/>
        <p:txBody>
          <a:bodyPr/>
          <a:lstStyle/>
          <a:p>
            <a:fld id="{A9320731-3B2C-4107-8664-CAD7BE973DC8}" type="slidenum">
              <a:rPr lang="en-US" smtClean="0"/>
              <a:pPr/>
              <a:t>29</a:t>
            </a:fld>
            <a:endParaRPr lang="en-US"/>
          </a:p>
        </p:txBody>
      </p:sp>
    </p:spTree>
    <p:extLst>
      <p:ext uri="{BB962C8B-B14F-4D97-AF65-F5344CB8AC3E}">
        <p14:creationId xmlns:p14="http://schemas.microsoft.com/office/powerpoint/2010/main" val="24664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a:solidFill>
            <a:schemeClr val="tx1"/>
          </a:solidFill>
        </p:grpSpPr>
        <p:sp>
          <p:nvSpPr>
            <p:cNvPr id="78" name="Oval 77"/>
            <p:cNvSpPr/>
            <p:nvPr/>
          </p:nvSpPr>
          <p:spPr>
            <a:xfrm>
              <a:off x="1219200" y="1447800"/>
              <a:ext cx="931749" cy="918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grpFill/>
            <a:ln w="254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chemeClr val="tx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solidFill>
            <a:schemeClr val="tx1"/>
          </a:solidFill>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81232"/>
            <a:ext cx="0" cy="365760"/>
          </a:xfrm>
          <a:prstGeom prst="line">
            <a:avLst/>
          </a:prstGeom>
          <a:solidFill>
            <a:schemeClr val="tx1"/>
          </a:solidFill>
          <a:ln w="254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solidFill>
            <a:schemeClr val="tx1"/>
          </a:solidFill>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81232"/>
            <a:ext cx="0" cy="365760"/>
          </a:xfrm>
          <a:prstGeom prst="line">
            <a:avLst/>
          </a:prstGeom>
          <a:solidFill>
            <a:schemeClr val="tx1"/>
          </a:solidFill>
          <a:ln w="254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sp>
        <p:nvSpPr>
          <p:cNvPr id="198" name="TextBox 197"/>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3</a:t>
            </a:fld>
            <a:endParaRPr lang="en-US"/>
          </a:p>
        </p:txBody>
      </p:sp>
    </p:spTree>
    <p:extLst>
      <p:ext uri="{BB962C8B-B14F-4D97-AF65-F5344CB8AC3E}">
        <p14:creationId xmlns:p14="http://schemas.microsoft.com/office/powerpoint/2010/main" val="126555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9E27D-CE4B-4FDB-8322-6966C8AE8C7D}"/>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C1CA0952-7718-49BE-84D0-069540E3C9B8}"/>
              </a:ext>
            </a:extLst>
          </p:cNvPr>
          <p:cNvSpPr>
            <a:spLocks noGrp="1"/>
          </p:cNvSpPr>
          <p:nvPr>
            <p:ph type="sldNum" sz="quarter" idx="11"/>
          </p:nvPr>
        </p:nvSpPr>
        <p:spPr/>
        <p:txBody>
          <a:bodyPr/>
          <a:lstStyle/>
          <a:p>
            <a:fld id="{A9320731-3B2C-4107-8664-CAD7BE973DC8}" type="slidenum">
              <a:rPr lang="en-US" smtClean="0"/>
              <a:pPr/>
              <a:t>30</a:t>
            </a:fld>
            <a:endParaRPr lang="en-US"/>
          </a:p>
        </p:txBody>
      </p:sp>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89689" y="3338002"/>
            <a:ext cx="1468621" cy="369332"/>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Evaporator</a:t>
            </a:r>
          </a:p>
        </p:txBody>
      </p:sp>
      <p:sp>
        <p:nvSpPr>
          <p:cNvPr id="7" name="Freeform 14">
            <a:extLst>
              <a:ext uri="{FF2B5EF4-FFF2-40B4-BE49-F238E27FC236}">
                <a16:creationId xmlns:a16="http://schemas.microsoft.com/office/drawing/2014/main" id="{1A2ACC44-6657-4463-A56A-C1275B9B8A00}"/>
              </a:ext>
            </a:extLst>
          </p:cNvPr>
          <p:cNvSpPr/>
          <p:nvPr/>
        </p:nvSpPr>
        <p:spPr>
          <a:xfrm>
            <a:off x="2249144" y="2892462"/>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5B7D74-DC07-4C05-8FA2-98EA1E858DA2}"/>
              </a:ext>
            </a:extLst>
          </p:cNvPr>
          <p:cNvSpPr txBox="1"/>
          <p:nvPr/>
        </p:nvSpPr>
        <p:spPr>
          <a:xfrm>
            <a:off x="3401343" y="5001568"/>
            <a:ext cx="1468621" cy="923330"/>
          </a:xfrm>
          <a:prstGeom prst="rect">
            <a:avLst/>
          </a:prstGeom>
          <a:solidFill>
            <a:schemeClr val="bg1">
              <a:alpha val="75000"/>
            </a:schemeClr>
          </a:solidFill>
          <a:ln w="38100">
            <a:solidFill>
              <a:srgbClr val="FFA100"/>
            </a:solidFill>
          </a:ln>
        </p:spPr>
        <p:txBody>
          <a:bodyPr wrap="square" rtlCol="0">
            <a:spAutoFit/>
          </a:bodyPr>
          <a:lstStyle/>
          <a:p>
            <a:pPr algn="ctr"/>
            <a:r>
              <a:rPr lang="en-US" dirty="0"/>
              <a:t>Filter Dryer (Not shown on diagram)</a:t>
            </a:r>
          </a:p>
        </p:txBody>
      </p:sp>
      <p:sp>
        <p:nvSpPr>
          <p:cNvPr id="9" name="Freeform 14">
            <a:extLst>
              <a:ext uri="{FF2B5EF4-FFF2-40B4-BE49-F238E27FC236}">
                <a16:creationId xmlns:a16="http://schemas.microsoft.com/office/drawing/2014/main" id="{AA1A61D6-108B-447C-95EE-9CE951DF3846}"/>
              </a:ext>
            </a:extLst>
          </p:cNvPr>
          <p:cNvSpPr/>
          <p:nvPr/>
        </p:nvSpPr>
        <p:spPr>
          <a:xfrm>
            <a:off x="4869965" y="4438919"/>
            <a:ext cx="982268" cy="106938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982268"/>
              <a:gd name="connsiteY0" fmla="*/ 1057699 h 1069385"/>
              <a:gd name="connsiteX1" fmla="*/ 345233 w 982268"/>
              <a:gd name="connsiteY1" fmla="*/ 1029707 h 1069385"/>
              <a:gd name="connsiteX2" fmla="*/ 709127 w 982268"/>
              <a:gd name="connsiteY2" fmla="*/ 731127 h 1069385"/>
              <a:gd name="connsiteX3" fmla="*/ 982268 w 982268"/>
              <a:gd name="connsiteY3" fmla="*/ 0 h 1069385"/>
            </a:gdLst>
            <a:ahLst/>
            <a:cxnLst>
              <a:cxn ang="0">
                <a:pos x="connsiteX0" y="connsiteY0"/>
              </a:cxn>
              <a:cxn ang="0">
                <a:pos x="connsiteX1" y="connsiteY1"/>
              </a:cxn>
              <a:cxn ang="0">
                <a:pos x="connsiteX2" y="connsiteY2"/>
              </a:cxn>
              <a:cxn ang="0">
                <a:pos x="connsiteX3" y="connsiteY3"/>
              </a:cxn>
            </a:cxnLst>
            <a:rect l="l" t="t" r="r" b="b"/>
            <a:pathLst>
              <a:path w="982268" h="1069385">
                <a:moveTo>
                  <a:pt x="0" y="1057699"/>
                </a:moveTo>
                <a:cubicBezTo>
                  <a:pt x="113522" y="1070917"/>
                  <a:pt x="227045" y="1084136"/>
                  <a:pt x="345233" y="1029707"/>
                </a:cubicBezTo>
                <a:cubicBezTo>
                  <a:pt x="463421" y="975278"/>
                  <a:pt x="642258" y="833764"/>
                  <a:pt x="709127" y="731127"/>
                </a:cubicBezTo>
                <a:cubicBezTo>
                  <a:pt x="775996" y="628490"/>
                  <a:pt x="944102" y="453810"/>
                  <a:pt x="982268"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AFD528E-43C1-4746-87D6-806868BAFE40}"/>
              </a:ext>
            </a:extLst>
          </p:cNvPr>
          <p:cNvSpPr txBox="1"/>
          <p:nvPr/>
        </p:nvSpPr>
        <p:spPr>
          <a:xfrm>
            <a:off x="91899" y="5185138"/>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Valves (Not shown on diagram</a:t>
            </a:r>
          </a:p>
        </p:txBody>
      </p:sp>
      <p:sp>
        <p:nvSpPr>
          <p:cNvPr id="11" name="Freeform 14">
            <a:extLst>
              <a:ext uri="{FF2B5EF4-FFF2-40B4-BE49-F238E27FC236}">
                <a16:creationId xmlns:a16="http://schemas.microsoft.com/office/drawing/2014/main" id="{A27022A0-6365-44F9-A4AC-A0DF16844CAF}"/>
              </a:ext>
            </a:extLst>
          </p:cNvPr>
          <p:cNvSpPr/>
          <p:nvPr/>
        </p:nvSpPr>
        <p:spPr>
          <a:xfrm>
            <a:off x="2316399" y="4693433"/>
            <a:ext cx="717573" cy="81225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729000"/>
              <a:gd name="connsiteY0" fmla="*/ 812255 h 812255"/>
              <a:gd name="connsiteX1" fmla="*/ 638804 w 729000"/>
              <a:gd name="connsiteY1" fmla="*/ 534006 h 812255"/>
              <a:gd name="connsiteX2" fmla="*/ 717573 w 729000"/>
              <a:gd name="connsiteY2" fmla="*/ 0 h 812255"/>
              <a:gd name="connsiteX0" fmla="*/ 0 w 746604"/>
              <a:gd name="connsiteY0" fmla="*/ 812255 h 820962"/>
              <a:gd name="connsiteX1" fmla="*/ 682118 w 746604"/>
              <a:gd name="connsiteY1" fmla="*/ 611008 h 820962"/>
              <a:gd name="connsiteX2" fmla="*/ 717573 w 746604"/>
              <a:gd name="connsiteY2" fmla="*/ 0 h 820962"/>
              <a:gd name="connsiteX0" fmla="*/ 0 w 770546"/>
              <a:gd name="connsiteY0" fmla="*/ 812255 h 812255"/>
              <a:gd name="connsiteX1" fmla="*/ 682118 w 770546"/>
              <a:gd name="connsiteY1" fmla="*/ 611008 h 812255"/>
              <a:gd name="connsiteX2" fmla="*/ 717573 w 770546"/>
              <a:gd name="connsiteY2" fmla="*/ 0 h 812255"/>
              <a:gd name="connsiteX0" fmla="*/ 0 w 744319"/>
              <a:gd name="connsiteY0" fmla="*/ 812255 h 812255"/>
              <a:gd name="connsiteX1" fmla="*/ 633992 w 744319"/>
              <a:gd name="connsiteY1" fmla="*/ 615820 h 812255"/>
              <a:gd name="connsiteX2" fmla="*/ 717573 w 744319"/>
              <a:gd name="connsiteY2" fmla="*/ 0 h 812255"/>
              <a:gd name="connsiteX0" fmla="*/ 0 w 728040"/>
              <a:gd name="connsiteY0" fmla="*/ 812255 h 812255"/>
              <a:gd name="connsiteX1" fmla="*/ 633992 w 728040"/>
              <a:gd name="connsiteY1" fmla="*/ 615820 h 812255"/>
              <a:gd name="connsiteX2" fmla="*/ 717573 w 728040"/>
              <a:gd name="connsiteY2" fmla="*/ 0 h 812255"/>
              <a:gd name="connsiteX0" fmla="*/ 0 w 717573"/>
              <a:gd name="connsiteY0" fmla="*/ 812255 h 812255"/>
              <a:gd name="connsiteX1" fmla="*/ 633992 w 717573"/>
              <a:gd name="connsiteY1" fmla="*/ 615820 h 812255"/>
              <a:gd name="connsiteX2" fmla="*/ 717573 w 717573"/>
              <a:gd name="connsiteY2" fmla="*/ 0 h 812255"/>
            </a:gdLst>
            <a:ahLst/>
            <a:cxnLst>
              <a:cxn ang="0">
                <a:pos x="connsiteX0" y="connsiteY0"/>
              </a:cxn>
              <a:cxn ang="0">
                <a:pos x="connsiteX1" y="connsiteY1"/>
              </a:cxn>
              <a:cxn ang="0">
                <a:pos x="connsiteX2" y="connsiteY2"/>
              </a:cxn>
            </a:cxnLst>
            <a:rect l="l" t="t" r="r" b="b"/>
            <a:pathLst>
              <a:path w="717573" h="812255">
                <a:moveTo>
                  <a:pt x="0" y="812255"/>
                </a:moveTo>
                <a:cubicBezTo>
                  <a:pt x="392654" y="806223"/>
                  <a:pt x="557711" y="727133"/>
                  <a:pt x="633992" y="615820"/>
                </a:cubicBezTo>
                <a:cubicBezTo>
                  <a:pt x="710273" y="504507"/>
                  <a:pt x="693343" y="308368"/>
                  <a:pt x="717573"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4">
            <a:extLst>
              <a:ext uri="{FF2B5EF4-FFF2-40B4-BE49-F238E27FC236}">
                <a16:creationId xmlns:a16="http://schemas.microsoft.com/office/drawing/2014/main" id="{36653A25-CD57-4BF4-9A98-510EDAAC3015}"/>
              </a:ext>
            </a:extLst>
          </p:cNvPr>
          <p:cNvSpPr/>
          <p:nvPr/>
        </p:nvSpPr>
        <p:spPr>
          <a:xfrm>
            <a:off x="4877988" y="3826642"/>
            <a:ext cx="756074" cy="1679109"/>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756780"/>
              <a:gd name="connsiteY0" fmla="*/ 1678528 h 1678783"/>
              <a:gd name="connsiteX1" fmla="*/ 119039 w 756780"/>
              <a:gd name="connsiteY1" fmla="*/ 1029707 h 1678783"/>
              <a:gd name="connsiteX2" fmla="*/ 482933 w 756780"/>
              <a:gd name="connsiteY2" fmla="*/ 731127 h 1678783"/>
              <a:gd name="connsiteX3" fmla="*/ 756074 w 756780"/>
              <a:gd name="connsiteY3" fmla="*/ 0 h 1678783"/>
              <a:gd name="connsiteX0" fmla="*/ 0 w 756780"/>
              <a:gd name="connsiteY0" fmla="*/ 1678528 h 1678860"/>
              <a:gd name="connsiteX1" fmla="*/ 479986 w 756780"/>
              <a:gd name="connsiteY1" fmla="*/ 1150023 h 1678860"/>
              <a:gd name="connsiteX2" fmla="*/ 482933 w 756780"/>
              <a:gd name="connsiteY2" fmla="*/ 731127 h 1678860"/>
              <a:gd name="connsiteX3" fmla="*/ 756074 w 756780"/>
              <a:gd name="connsiteY3" fmla="*/ 0 h 1678860"/>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842732"/>
              <a:gd name="connsiteY0" fmla="*/ 1678528 h 1678862"/>
              <a:gd name="connsiteX1" fmla="*/ 479986 w 842732"/>
              <a:gd name="connsiteY1" fmla="*/ 1150023 h 1678862"/>
              <a:gd name="connsiteX2" fmla="*/ 762066 w 842732"/>
              <a:gd name="connsiteY2" fmla="*/ 716689 h 1678862"/>
              <a:gd name="connsiteX3" fmla="*/ 756074 w 842732"/>
              <a:gd name="connsiteY3" fmla="*/ 0 h 1678862"/>
              <a:gd name="connsiteX0" fmla="*/ 0 w 756074"/>
              <a:gd name="connsiteY0" fmla="*/ 1678528 h 1679007"/>
              <a:gd name="connsiteX1" fmla="*/ 479986 w 756074"/>
              <a:gd name="connsiteY1" fmla="*/ 1150023 h 1679007"/>
              <a:gd name="connsiteX2" fmla="*/ 756074 w 756074"/>
              <a:gd name="connsiteY2" fmla="*/ 0 h 1679007"/>
              <a:gd name="connsiteX0" fmla="*/ 0 w 756074"/>
              <a:gd name="connsiteY0" fmla="*/ 1678528 h 1679109"/>
              <a:gd name="connsiteX1" fmla="*/ 576239 w 756074"/>
              <a:gd name="connsiteY1" fmla="*/ 1198149 h 1679109"/>
              <a:gd name="connsiteX2" fmla="*/ 756074 w 756074"/>
              <a:gd name="connsiteY2" fmla="*/ 0 h 1679109"/>
            </a:gdLst>
            <a:ahLst/>
            <a:cxnLst>
              <a:cxn ang="0">
                <a:pos x="connsiteX0" y="connsiteY0"/>
              </a:cxn>
              <a:cxn ang="0">
                <a:pos x="connsiteX1" y="connsiteY1"/>
              </a:cxn>
              <a:cxn ang="0">
                <a:pos x="connsiteX2" y="connsiteY2"/>
              </a:cxn>
            </a:cxnLst>
            <a:rect l="l" t="t" r="r" b="b"/>
            <a:pathLst>
              <a:path w="756074" h="1679109">
                <a:moveTo>
                  <a:pt x="0" y="1678528"/>
                </a:moveTo>
                <a:cubicBezTo>
                  <a:pt x="113522" y="1691746"/>
                  <a:pt x="450227" y="1477904"/>
                  <a:pt x="576239" y="1198149"/>
                </a:cubicBezTo>
                <a:cubicBezTo>
                  <a:pt x="702251" y="918394"/>
                  <a:pt x="698556" y="239588"/>
                  <a:pt x="756074"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4">
            <a:extLst>
              <a:ext uri="{FF2B5EF4-FFF2-40B4-BE49-F238E27FC236}">
                <a16:creationId xmlns:a16="http://schemas.microsoft.com/office/drawing/2014/main" id="{26F9BC02-21A0-4FAA-8E1B-930E9216B327}"/>
              </a:ext>
            </a:extLst>
          </p:cNvPr>
          <p:cNvSpPr/>
          <p:nvPr/>
        </p:nvSpPr>
        <p:spPr>
          <a:xfrm>
            <a:off x="2314555" y="4099137"/>
            <a:ext cx="571363" cy="1399396"/>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573194"/>
              <a:gd name="connsiteY0" fmla="*/ 1437897 h 1437897"/>
              <a:gd name="connsiteX1" fmla="*/ 494425 w 573194"/>
              <a:gd name="connsiteY1" fmla="*/ 534006 h 1437897"/>
              <a:gd name="connsiteX2" fmla="*/ 573194 w 573194"/>
              <a:gd name="connsiteY2" fmla="*/ 0 h 1437897"/>
              <a:gd name="connsiteX0" fmla="*/ 0 w 573194"/>
              <a:gd name="connsiteY0" fmla="*/ 1437897 h 1437897"/>
              <a:gd name="connsiteX1" fmla="*/ 465550 w 573194"/>
              <a:gd name="connsiteY1" fmla="*/ 899766 h 1437897"/>
              <a:gd name="connsiteX2" fmla="*/ 573194 w 573194"/>
              <a:gd name="connsiteY2" fmla="*/ 0 h 1437897"/>
              <a:gd name="connsiteX0" fmla="*/ 0 w 529881"/>
              <a:gd name="connsiteY0" fmla="*/ 1452335 h 1452335"/>
              <a:gd name="connsiteX1" fmla="*/ 422237 w 529881"/>
              <a:gd name="connsiteY1" fmla="*/ 899766 h 1452335"/>
              <a:gd name="connsiteX2" fmla="*/ 529881 w 529881"/>
              <a:gd name="connsiteY2" fmla="*/ 0 h 1452335"/>
              <a:gd name="connsiteX0" fmla="*/ 0 w 551764"/>
              <a:gd name="connsiteY0" fmla="*/ 1452335 h 1452335"/>
              <a:gd name="connsiteX1" fmla="*/ 518489 w 551764"/>
              <a:gd name="connsiteY1" fmla="*/ 678385 h 1452335"/>
              <a:gd name="connsiteX2" fmla="*/ 529881 w 551764"/>
              <a:gd name="connsiteY2" fmla="*/ 0 h 1452335"/>
              <a:gd name="connsiteX0" fmla="*/ 0 w 535168"/>
              <a:gd name="connsiteY0" fmla="*/ 1452335 h 1452335"/>
              <a:gd name="connsiteX1" fmla="*/ 518489 w 535168"/>
              <a:gd name="connsiteY1" fmla="*/ 678385 h 1452335"/>
              <a:gd name="connsiteX2" fmla="*/ 529881 w 535168"/>
              <a:gd name="connsiteY2" fmla="*/ 0 h 1452335"/>
              <a:gd name="connsiteX0" fmla="*/ 0 w 559306"/>
              <a:gd name="connsiteY0" fmla="*/ 1452335 h 1452335"/>
              <a:gd name="connsiteX1" fmla="*/ 518489 w 559306"/>
              <a:gd name="connsiteY1" fmla="*/ 678385 h 1452335"/>
              <a:gd name="connsiteX2" fmla="*/ 529881 w 559306"/>
              <a:gd name="connsiteY2" fmla="*/ 0 h 1452335"/>
              <a:gd name="connsiteX0" fmla="*/ 0 w 594380"/>
              <a:gd name="connsiteY0" fmla="*/ 1466773 h 1466773"/>
              <a:gd name="connsiteX1" fmla="*/ 537740 w 594380"/>
              <a:gd name="connsiteY1" fmla="*/ 678385 h 1466773"/>
              <a:gd name="connsiteX2" fmla="*/ 549132 w 594380"/>
              <a:gd name="connsiteY2" fmla="*/ 0 h 1466773"/>
              <a:gd name="connsiteX0" fmla="*/ 0 w 630358"/>
              <a:gd name="connsiteY0" fmla="*/ 1404209 h 1404209"/>
              <a:gd name="connsiteX1" fmla="*/ 571428 w 630358"/>
              <a:gd name="connsiteY1" fmla="*/ 678385 h 1404209"/>
              <a:gd name="connsiteX2" fmla="*/ 582820 w 630358"/>
              <a:gd name="connsiteY2" fmla="*/ 0 h 1404209"/>
              <a:gd name="connsiteX0" fmla="*/ 0 w 589241"/>
              <a:gd name="connsiteY0" fmla="*/ 1399396 h 1399396"/>
              <a:gd name="connsiteX1" fmla="*/ 532927 w 589241"/>
              <a:gd name="connsiteY1" fmla="*/ 678385 h 1399396"/>
              <a:gd name="connsiteX2" fmla="*/ 544319 w 589241"/>
              <a:gd name="connsiteY2" fmla="*/ 0 h 1399396"/>
              <a:gd name="connsiteX0" fmla="*/ 0 w 571363"/>
              <a:gd name="connsiteY0" fmla="*/ 1399396 h 1399396"/>
              <a:gd name="connsiteX1" fmla="*/ 532927 w 571363"/>
              <a:gd name="connsiteY1" fmla="*/ 678385 h 1399396"/>
              <a:gd name="connsiteX2" fmla="*/ 544319 w 571363"/>
              <a:gd name="connsiteY2" fmla="*/ 0 h 1399396"/>
            </a:gdLst>
            <a:ahLst/>
            <a:cxnLst>
              <a:cxn ang="0">
                <a:pos x="connsiteX0" y="connsiteY0"/>
              </a:cxn>
              <a:cxn ang="0">
                <a:pos x="connsiteX1" y="connsiteY1"/>
              </a:cxn>
              <a:cxn ang="0">
                <a:pos x="connsiteX2" y="connsiteY2"/>
              </a:cxn>
            </a:cxnLst>
            <a:rect l="l" t="t" r="r" b="b"/>
            <a:pathLst>
              <a:path w="571363" h="1399396">
                <a:moveTo>
                  <a:pt x="0" y="1399396"/>
                </a:moveTo>
                <a:cubicBezTo>
                  <a:pt x="392654" y="1393364"/>
                  <a:pt x="490333" y="921243"/>
                  <a:pt x="532927" y="678385"/>
                </a:cubicBezTo>
                <a:cubicBezTo>
                  <a:pt x="575521" y="435527"/>
                  <a:pt x="587465" y="342056"/>
                  <a:pt x="544319"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9426DFE-F470-4A48-9BC9-8BE1D2FD73B0}"/>
              </a:ext>
            </a:extLst>
          </p:cNvPr>
          <p:cNvSpPr txBox="1"/>
          <p:nvPr/>
        </p:nvSpPr>
        <p:spPr>
          <a:xfrm>
            <a:off x="4519062" y="196876"/>
            <a:ext cx="3224384" cy="923330"/>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Bypass to Allow Filter Dryer to be Serviced (Not shown on diagram</a:t>
            </a:r>
          </a:p>
        </p:txBody>
      </p:sp>
      <p:sp>
        <p:nvSpPr>
          <p:cNvPr id="16" name="Freeform: Shape 15">
            <a:extLst>
              <a:ext uri="{FF2B5EF4-FFF2-40B4-BE49-F238E27FC236}">
                <a16:creationId xmlns:a16="http://schemas.microsoft.com/office/drawing/2014/main" id="{EAE2DC36-A295-4669-B285-E907B45DACD2}"/>
              </a:ext>
            </a:extLst>
          </p:cNvPr>
          <p:cNvSpPr/>
          <p:nvPr/>
        </p:nvSpPr>
        <p:spPr>
          <a:xfrm>
            <a:off x="4494998" y="1116531"/>
            <a:ext cx="1232034" cy="924025"/>
          </a:xfrm>
          <a:custGeom>
            <a:avLst/>
            <a:gdLst>
              <a:gd name="connsiteX0" fmla="*/ 0 w 1232034"/>
              <a:gd name="connsiteY0" fmla="*/ 924025 h 924025"/>
              <a:gd name="connsiteX1" fmla="*/ 943276 w 1232034"/>
              <a:gd name="connsiteY1" fmla="*/ 510138 h 924025"/>
              <a:gd name="connsiteX2" fmla="*/ 1232034 w 1232034"/>
              <a:gd name="connsiteY2" fmla="*/ 0 h 924025"/>
            </a:gdLst>
            <a:ahLst/>
            <a:cxnLst>
              <a:cxn ang="0">
                <a:pos x="connsiteX0" y="connsiteY0"/>
              </a:cxn>
              <a:cxn ang="0">
                <a:pos x="connsiteX1" y="connsiteY1"/>
              </a:cxn>
              <a:cxn ang="0">
                <a:pos x="connsiteX2" y="connsiteY2"/>
              </a:cxn>
            </a:cxnLst>
            <a:rect l="l" t="t" r="r" b="b"/>
            <a:pathLst>
              <a:path w="1232034" h="924025">
                <a:moveTo>
                  <a:pt x="0" y="924025"/>
                </a:moveTo>
                <a:cubicBezTo>
                  <a:pt x="368968" y="794083"/>
                  <a:pt x="737937" y="664142"/>
                  <a:pt x="943276" y="510138"/>
                </a:cubicBezTo>
                <a:cubicBezTo>
                  <a:pt x="1148615" y="356134"/>
                  <a:pt x="1190324" y="178067"/>
                  <a:pt x="1232034"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30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9E27D-CE4B-4FDB-8322-6966C8AE8C7D}"/>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C1CA0952-7718-49BE-84D0-069540E3C9B8}"/>
              </a:ext>
            </a:extLst>
          </p:cNvPr>
          <p:cNvSpPr>
            <a:spLocks noGrp="1"/>
          </p:cNvSpPr>
          <p:nvPr>
            <p:ph type="sldNum" sz="quarter" idx="11"/>
          </p:nvPr>
        </p:nvSpPr>
        <p:spPr/>
        <p:txBody>
          <a:bodyPr/>
          <a:lstStyle/>
          <a:p>
            <a:fld id="{A9320731-3B2C-4107-8664-CAD7BE973DC8}" type="slidenum">
              <a:rPr lang="en-US" smtClean="0"/>
              <a:pPr/>
              <a:t>31</a:t>
            </a:fld>
            <a:endParaRPr lang="en-US"/>
          </a:p>
        </p:txBody>
      </p:sp>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647689" y="1655546"/>
            <a:ext cx="1468621" cy="646331"/>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Chilled Water Pipes</a:t>
            </a:r>
          </a:p>
        </p:txBody>
      </p:sp>
      <p:sp>
        <p:nvSpPr>
          <p:cNvPr id="10" name="TextBox 9">
            <a:extLst>
              <a:ext uri="{FF2B5EF4-FFF2-40B4-BE49-F238E27FC236}">
                <a16:creationId xmlns:a16="http://schemas.microsoft.com/office/drawing/2014/main" id="{CAFD528E-43C1-4746-87D6-806868BAFE40}"/>
              </a:ext>
            </a:extLst>
          </p:cNvPr>
          <p:cNvSpPr txBox="1"/>
          <p:nvPr/>
        </p:nvSpPr>
        <p:spPr>
          <a:xfrm>
            <a:off x="905234" y="4521952"/>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15" name="Freeform: Shape 14">
            <a:extLst>
              <a:ext uri="{FF2B5EF4-FFF2-40B4-BE49-F238E27FC236}">
                <a16:creationId xmlns:a16="http://schemas.microsoft.com/office/drawing/2014/main" id="{DA912B3E-FBA2-4015-B68C-F6A3BE5E8EAE}"/>
              </a:ext>
            </a:extLst>
          </p:cNvPr>
          <p:cNvSpPr/>
          <p:nvPr/>
        </p:nvSpPr>
        <p:spPr>
          <a:xfrm>
            <a:off x="6487427" y="1411505"/>
            <a:ext cx="1159845" cy="583291"/>
          </a:xfrm>
          <a:custGeom>
            <a:avLst/>
            <a:gdLst>
              <a:gd name="connsiteX0" fmla="*/ 1159845 w 1159845"/>
              <a:gd name="connsiteY0" fmla="*/ 577516 h 599038"/>
              <a:gd name="connsiteX1" fmla="*/ 563078 w 1159845"/>
              <a:gd name="connsiteY1" fmla="*/ 529390 h 599038"/>
              <a:gd name="connsiteX2" fmla="*/ 0 w 1159845"/>
              <a:gd name="connsiteY2" fmla="*/ 0 h 599038"/>
              <a:gd name="connsiteX0" fmla="*/ 1159845 w 1159845"/>
              <a:gd name="connsiteY0" fmla="*/ 577516 h 583291"/>
              <a:gd name="connsiteX1" fmla="*/ 423512 w 1159845"/>
              <a:gd name="connsiteY1" fmla="*/ 452388 h 583291"/>
              <a:gd name="connsiteX2" fmla="*/ 0 w 1159845"/>
              <a:gd name="connsiteY2" fmla="*/ 0 h 583291"/>
              <a:gd name="connsiteX0" fmla="*/ 1159845 w 1159845"/>
              <a:gd name="connsiteY0" fmla="*/ 577516 h 583291"/>
              <a:gd name="connsiteX1" fmla="*/ 423512 w 1159845"/>
              <a:gd name="connsiteY1" fmla="*/ 452388 h 583291"/>
              <a:gd name="connsiteX2" fmla="*/ 0 w 1159845"/>
              <a:gd name="connsiteY2" fmla="*/ 0 h 583291"/>
            </a:gdLst>
            <a:ahLst/>
            <a:cxnLst>
              <a:cxn ang="0">
                <a:pos x="connsiteX0" y="connsiteY0"/>
              </a:cxn>
              <a:cxn ang="0">
                <a:pos x="connsiteX1" y="connsiteY1"/>
              </a:cxn>
              <a:cxn ang="0">
                <a:pos x="connsiteX2" y="connsiteY2"/>
              </a:cxn>
            </a:cxnLst>
            <a:rect l="l" t="t" r="r" b="b"/>
            <a:pathLst>
              <a:path w="1159845" h="583291">
                <a:moveTo>
                  <a:pt x="1159845" y="577516"/>
                </a:moveTo>
                <a:cubicBezTo>
                  <a:pt x="958115" y="601579"/>
                  <a:pt x="616820" y="548641"/>
                  <a:pt x="423512" y="452388"/>
                </a:cubicBezTo>
                <a:cubicBezTo>
                  <a:pt x="230204" y="356135"/>
                  <a:pt x="162828" y="279132"/>
                  <a:pt x="0" y="0"/>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BEC6D23-B0C1-4057-8E3A-04836CC00AED}"/>
              </a:ext>
            </a:extLst>
          </p:cNvPr>
          <p:cNvSpPr/>
          <p:nvPr/>
        </p:nvSpPr>
        <p:spPr>
          <a:xfrm>
            <a:off x="6756935" y="1974087"/>
            <a:ext cx="885524" cy="552545"/>
          </a:xfrm>
          <a:custGeom>
            <a:avLst/>
            <a:gdLst>
              <a:gd name="connsiteX0" fmla="*/ 885524 w 885524"/>
              <a:gd name="connsiteY0" fmla="*/ 3905 h 552545"/>
              <a:gd name="connsiteX1" fmla="*/ 288758 w 885524"/>
              <a:gd name="connsiteY1" fmla="*/ 80907 h 552545"/>
              <a:gd name="connsiteX2" fmla="*/ 0 w 885524"/>
              <a:gd name="connsiteY2" fmla="*/ 552545 h 552545"/>
            </a:gdLst>
            <a:ahLst/>
            <a:cxnLst>
              <a:cxn ang="0">
                <a:pos x="connsiteX0" y="connsiteY0"/>
              </a:cxn>
              <a:cxn ang="0">
                <a:pos x="connsiteX1" y="connsiteY1"/>
              </a:cxn>
              <a:cxn ang="0">
                <a:pos x="connsiteX2" y="connsiteY2"/>
              </a:cxn>
            </a:cxnLst>
            <a:rect l="l" t="t" r="r" b="b"/>
            <a:pathLst>
              <a:path w="885524" h="552545">
                <a:moveTo>
                  <a:pt x="885524" y="3905"/>
                </a:moveTo>
                <a:cubicBezTo>
                  <a:pt x="660934" y="-3314"/>
                  <a:pt x="436345" y="-10533"/>
                  <a:pt x="288758" y="80907"/>
                </a:cubicBezTo>
                <a:cubicBezTo>
                  <a:pt x="141171" y="172347"/>
                  <a:pt x="48126" y="465918"/>
                  <a:pt x="0" y="552545"/>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Freeform: Shape 3">
            <a:extLst>
              <a:ext uri="{FF2B5EF4-FFF2-40B4-BE49-F238E27FC236}">
                <a16:creationId xmlns:a16="http://schemas.microsoft.com/office/drawing/2014/main" id="{A849813F-697A-4856-A987-6875241DFF02}"/>
              </a:ext>
            </a:extLst>
          </p:cNvPr>
          <p:cNvSpPr/>
          <p:nvPr/>
        </p:nvSpPr>
        <p:spPr>
          <a:xfrm>
            <a:off x="1183907" y="3627164"/>
            <a:ext cx="818148" cy="872648"/>
          </a:xfrm>
          <a:custGeom>
            <a:avLst/>
            <a:gdLst>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0 w 818148"/>
              <a:gd name="connsiteY0" fmla="*/ 20812 h 872648"/>
              <a:gd name="connsiteX1" fmla="*/ 673769 w 818148"/>
              <a:gd name="connsiteY1" fmla="*/ 78563 h 872648"/>
              <a:gd name="connsiteX2" fmla="*/ 818148 w 818148"/>
              <a:gd name="connsiteY2" fmla="*/ 872648 h 872648"/>
            </a:gdLst>
            <a:ahLst/>
            <a:cxnLst>
              <a:cxn ang="0">
                <a:pos x="connsiteX0" y="connsiteY0"/>
              </a:cxn>
              <a:cxn ang="0">
                <a:pos x="connsiteX1" y="connsiteY1"/>
              </a:cxn>
              <a:cxn ang="0">
                <a:pos x="connsiteX2" y="connsiteY2"/>
              </a:cxn>
            </a:cxnLst>
            <a:rect l="l" t="t" r="r" b="b"/>
            <a:pathLst>
              <a:path w="818148" h="872648">
                <a:moveTo>
                  <a:pt x="0" y="20812"/>
                </a:moveTo>
                <a:cubicBezTo>
                  <a:pt x="140369" y="32843"/>
                  <a:pt x="537411" y="-63410"/>
                  <a:pt x="673769" y="78563"/>
                </a:cubicBezTo>
                <a:cubicBezTo>
                  <a:pt x="793283" y="222140"/>
                  <a:pt x="805715" y="547394"/>
                  <a:pt x="818148" y="872648"/>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503AFB6-35F7-459F-A061-787D74CB36CA}"/>
              </a:ext>
            </a:extLst>
          </p:cNvPr>
          <p:cNvSpPr txBox="1"/>
          <p:nvPr/>
        </p:nvSpPr>
        <p:spPr>
          <a:xfrm>
            <a:off x="3287027" y="496988"/>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7" name="Freeform: Shape 6">
            <a:extLst>
              <a:ext uri="{FF2B5EF4-FFF2-40B4-BE49-F238E27FC236}">
                <a16:creationId xmlns:a16="http://schemas.microsoft.com/office/drawing/2014/main" id="{0FFCEC3B-B2AC-4569-B584-FE6568D450D8}"/>
              </a:ext>
            </a:extLst>
          </p:cNvPr>
          <p:cNvSpPr/>
          <p:nvPr/>
        </p:nvSpPr>
        <p:spPr>
          <a:xfrm>
            <a:off x="4769318" y="668241"/>
            <a:ext cx="1198345" cy="424226"/>
          </a:xfrm>
          <a:custGeom>
            <a:avLst/>
            <a:gdLst>
              <a:gd name="connsiteX0" fmla="*/ 1198345 w 1198345"/>
              <a:gd name="connsiteY0" fmla="*/ 424226 h 424226"/>
              <a:gd name="connsiteX1" fmla="*/ 572703 w 1198345"/>
              <a:gd name="connsiteY1" fmla="*/ 58466 h 424226"/>
              <a:gd name="connsiteX2" fmla="*/ 0 w 1198345"/>
              <a:gd name="connsiteY2" fmla="*/ 5527 h 424226"/>
            </a:gdLst>
            <a:ahLst/>
            <a:cxnLst>
              <a:cxn ang="0">
                <a:pos x="connsiteX0" y="connsiteY0"/>
              </a:cxn>
              <a:cxn ang="0">
                <a:pos x="connsiteX1" y="connsiteY1"/>
              </a:cxn>
              <a:cxn ang="0">
                <a:pos x="connsiteX2" y="connsiteY2"/>
              </a:cxn>
            </a:cxnLst>
            <a:rect l="l" t="t" r="r" b="b"/>
            <a:pathLst>
              <a:path w="1198345" h="424226">
                <a:moveTo>
                  <a:pt x="1198345" y="424226"/>
                </a:moveTo>
                <a:cubicBezTo>
                  <a:pt x="985386" y="276237"/>
                  <a:pt x="772427" y="128249"/>
                  <a:pt x="572703" y="58466"/>
                </a:cubicBezTo>
                <a:cubicBezTo>
                  <a:pt x="372979" y="-11317"/>
                  <a:pt x="186489" y="-2895"/>
                  <a:pt x="0" y="5527"/>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E65D6F35-D06E-49F8-BB23-42D9106FE054}"/>
              </a:ext>
            </a:extLst>
          </p:cNvPr>
          <p:cNvSpPr/>
          <p:nvPr/>
        </p:nvSpPr>
        <p:spPr>
          <a:xfrm>
            <a:off x="4774131" y="308008"/>
            <a:ext cx="1025090" cy="365760"/>
          </a:xfrm>
          <a:custGeom>
            <a:avLst/>
            <a:gdLst>
              <a:gd name="connsiteX0" fmla="*/ 1025090 w 1025090"/>
              <a:gd name="connsiteY0" fmla="*/ 0 h 365760"/>
              <a:gd name="connsiteX1" fmla="*/ 582328 w 1025090"/>
              <a:gd name="connsiteY1" fmla="*/ 259883 h 365760"/>
              <a:gd name="connsiteX2" fmla="*/ 0 w 1025090"/>
              <a:gd name="connsiteY2" fmla="*/ 365760 h 365760"/>
            </a:gdLst>
            <a:ahLst/>
            <a:cxnLst>
              <a:cxn ang="0">
                <a:pos x="connsiteX0" y="connsiteY0"/>
              </a:cxn>
              <a:cxn ang="0">
                <a:pos x="connsiteX1" y="connsiteY1"/>
              </a:cxn>
              <a:cxn ang="0">
                <a:pos x="connsiteX2" y="connsiteY2"/>
              </a:cxn>
            </a:cxnLst>
            <a:rect l="l" t="t" r="r" b="b"/>
            <a:pathLst>
              <a:path w="1025090" h="365760">
                <a:moveTo>
                  <a:pt x="1025090" y="0"/>
                </a:moveTo>
                <a:cubicBezTo>
                  <a:pt x="889133" y="99461"/>
                  <a:pt x="753176" y="198923"/>
                  <a:pt x="582328" y="259883"/>
                </a:cubicBezTo>
                <a:cubicBezTo>
                  <a:pt x="411480" y="320843"/>
                  <a:pt x="205740" y="343301"/>
                  <a:pt x="0" y="36576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1BBE5FB6-1EE9-40EC-A37C-8C6D017082C5}"/>
              </a:ext>
            </a:extLst>
          </p:cNvPr>
          <p:cNvSpPr txBox="1"/>
          <p:nvPr/>
        </p:nvSpPr>
        <p:spPr>
          <a:xfrm>
            <a:off x="1841632" y="2561325"/>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23" name="Freeform: Shape 22">
            <a:extLst>
              <a:ext uri="{FF2B5EF4-FFF2-40B4-BE49-F238E27FC236}">
                <a16:creationId xmlns:a16="http://schemas.microsoft.com/office/drawing/2014/main" id="{9938D484-C406-4AFA-A60C-616F595B64D4}"/>
              </a:ext>
            </a:extLst>
          </p:cNvPr>
          <p:cNvSpPr/>
          <p:nvPr/>
        </p:nvSpPr>
        <p:spPr>
          <a:xfrm>
            <a:off x="770021" y="2271562"/>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0553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32</a:t>
            </a:fld>
            <a:endParaRPr lang="en-US"/>
          </a:p>
        </p:txBody>
      </p:sp>
      <p:grpSp>
        <p:nvGrpSpPr>
          <p:cNvPr id="708" name="Group 707"/>
          <p:cNvGrpSpPr/>
          <p:nvPr/>
        </p:nvGrpSpPr>
        <p:grpSpPr>
          <a:xfrm>
            <a:off x="293225" y="4191000"/>
            <a:ext cx="8622175" cy="2438400"/>
            <a:chOff x="293225" y="4191000"/>
            <a:chExt cx="8622175" cy="2438400"/>
          </a:xfrm>
        </p:grpSpPr>
        <p:cxnSp>
          <p:nvCxnSpPr>
            <p:cNvPr id="709" name="Straight Connector 708"/>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0" name="Group 709"/>
            <p:cNvGrpSpPr/>
            <p:nvPr/>
          </p:nvGrpSpPr>
          <p:grpSpPr>
            <a:xfrm>
              <a:off x="293225" y="4191000"/>
              <a:ext cx="8622175" cy="2438400"/>
              <a:chOff x="293225" y="4191000"/>
              <a:chExt cx="8622175" cy="2438400"/>
            </a:xfrm>
          </p:grpSpPr>
          <p:cxnSp>
            <p:nvCxnSpPr>
              <p:cNvPr id="711" name="Straight Connector 710"/>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12" name="Group 711"/>
              <p:cNvGrpSpPr/>
              <p:nvPr/>
            </p:nvGrpSpPr>
            <p:grpSpPr>
              <a:xfrm>
                <a:off x="1145505" y="5575196"/>
                <a:ext cx="0" cy="371757"/>
                <a:chOff x="1145505" y="5575196"/>
                <a:chExt cx="0" cy="371757"/>
              </a:xfrm>
            </p:grpSpPr>
            <p:cxnSp>
              <p:nvCxnSpPr>
                <p:cNvPr id="817" name="Straight Connector 81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13" name="Group 712"/>
              <p:cNvGrpSpPr/>
              <p:nvPr/>
            </p:nvGrpSpPr>
            <p:grpSpPr>
              <a:xfrm>
                <a:off x="3089127" y="5578214"/>
                <a:ext cx="0" cy="368739"/>
                <a:chOff x="1145505" y="5578214"/>
                <a:chExt cx="0" cy="368739"/>
              </a:xfrm>
            </p:grpSpPr>
            <p:cxnSp>
              <p:nvCxnSpPr>
                <p:cNvPr id="815" name="Straight Connector 81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4" name="Straight Connector 71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4358640" y="4226732"/>
                <a:ext cx="640080" cy="988350"/>
                <a:chOff x="4358640" y="4226732"/>
                <a:chExt cx="640080" cy="988350"/>
              </a:xfrm>
            </p:grpSpPr>
            <p:cxnSp>
              <p:nvCxnSpPr>
                <p:cNvPr id="812" name="Straight Connector 811"/>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6" name="Straight Connector 715"/>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9" name="Group 718"/>
              <p:cNvGrpSpPr/>
              <p:nvPr/>
            </p:nvGrpSpPr>
            <p:grpSpPr>
              <a:xfrm>
                <a:off x="397524" y="4328523"/>
                <a:ext cx="2918509" cy="1280160"/>
                <a:chOff x="938771" y="1066800"/>
                <a:chExt cx="3574382" cy="1681619"/>
              </a:xfrm>
            </p:grpSpPr>
            <p:sp>
              <p:nvSpPr>
                <p:cNvPr id="809" name="Oval 808"/>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c 810"/>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0" name="Arc 719"/>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1" name="Rectangle 720"/>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3" name="Straight Connector 722"/>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30" name="Arc 729"/>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1" name="Straight Connector 730"/>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p:cNvCxnSpPr>
                <a:endCxn id="736"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6" name="Arc 735"/>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7" name="Group 736"/>
              <p:cNvGrpSpPr/>
              <p:nvPr/>
            </p:nvGrpSpPr>
            <p:grpSpPr>
              <a:xfrm>
                <a:off x="917154" y="4803354"/>
                <a:ext cx="282188" cy="302143"/>
                <a:chOff x="917154" y="4803354"/>
                <a:chExt cx="282188" cy="302143"/>
              </a:xfrm>
            </p:grpSpPr>
            <p:sp>
              <p:nvSpPr>
                <p:cNvPr id="807" name="Arc 806"/>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Arc 807"/>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8" name="Group 737"/>
              <p:cNvGrpSpPr/>
              <p:nvPr/>
            </p:nvGrpSpPr>
            <p:grpSpPr>
              <a:xfrm>
                <a:off x="1062864" y="5105400"/>
                <a:ext cx="2331720" cy="0"/>
                <a:chOff x="1125625" y="5105400"/>
                <a:chExt cx="2259488" cy="0"/>
              </a:xfrm>
            </p:grpSpPr>
            <p:cxnSp>
              <p:nvCxnSpPr>
                <p:cNvPr id="805" name="Straight Connector 80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9" name="Group 738"/>
              <p:cNvGrpSpPr/>
              <p:nvPr/>
            </p:nvGrpSpPr>
            <p:grpSpPr>
              <a:xfrm>
                <a:off x="1062864" y="4803258"/>
                <a:ext cx="2331720" cy="0"/>
                <a:chOff x="1125625" y="5105400"/>
                <a:chExt cx="2259488" cy="0"/>
              </a:xfrm>
            </p:grpSpPr>
            <p:cxnSp>
              <p:nvCxnSpPr>
                <p:cNvPr id="803" name="Straight Connector 80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40" name="Straight Connector 739"/>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42" name="Group 741"/>
              <p:cNvGrpSpPr/>
              <p:nvPr/>
            </p:nvGrpSpPr>
            <p:grpSpPr>
              <a:xfrm>
                <a:off x="3886200" y="4191000"/>
                <a:ext cx="714378" cy="429938"/>
                <a:chOff x="4046218" y="4218262"/>
                <a:chExt cx="714378" cy="429938"/>
              </a:xfrm>
            </p:grpSpPr>
            <p:grpSp>
              <p:nvGrpSpPr>
                <p:cNvPr id="784" name="Group 783"/>
                <p:cNvGrpSpPr>
                  <a:grpSpLocks noChangeAspect="1"/>
                </p:cNvGrpSpPr>
                <p:nvPr/>
              </p:nvGrpSpPr>
              <p:grpSpPr>
                <a:xfrm>
                  <a:off x="4046218" y="4218262"/>
                  <a:ext cx="714378" cy="201338"/>
                  <a:chOff x="4267200" y="4278972"/>
                  <a:chExt cx="457200" cy="128855"/>
                </a:xfrm>
              </p:grpSpPr>
              <p:grpSp>
                <p:nvGrpSpPr>
                  <p:cNvPr id="786" name="Group 785"/>
                  <p:cNvGrpSpPr/>
                  <p:nvPr/>
                </p:nvGrpSpPr>
                <p:grpSpPr>
                  <a:xfrm>
                    <a:off x="4267200" y="4343399"/>
                    <a:ext cx="457200" cy="64428"/>
                    <a:chOff x="4267200" y="4343399"/>
                    <a:chExt cx="457200" cy="64428"/>
                  </a:xfrm>
                </p:grpSpPr>
                <p:sp>
                  <p:nvSpPr>
                    <p:cNvPr id="796" name="Rectangle 795"/>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796"/>
                    <p:cNvGrpSpPr/>
                    <p:nvPr/>
                  </p:nvGrpSpPr>
                  <p:grpSpPr>
                    <a:xfrm>
                      <a:off x="4267200" y="4343399"/>
                      <a:ext cx="457200" cy="64428"/>
                      <a:chOff x="4267200" y="4343399"/>
                      <a:chExt cx="457200" cy="64428"/>
                    </a:xfrm>
                  </p:grpSpPr>
                  <p:cxnSp>
                    <p:nvCxnSpPr>
                      <p:cNvPr id="798" name="Straight Connector 79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7" name="Group 786"/>
                  <p:cNvGrpSpPr/>
                  <p:nvPr/>
                </p:nvGrpSpPr>
                <p:grpSpPr>
                  <a:xfrm flipV="1">
                    <a:off x="4267200" y="4278972"/>
                    <a:ext cx="457200" cy="64428"/>
                    <a:chOff x="4267200" y="4343399"/>
                    <a:chExt cx="457200" cy="64428"/>
                  </a:xfrm>
                </p:grpSpPr>
                <p:sp>
                  <p:nvSpPr>
                    <p:cNvPr id="789" name="Rectangle 788"/>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789"/>
                    <p:cNvGrpSpPr/>
                    <p:nvPr/>
                  </p:nvGrpSpPr>
                  <p:grpSpPr>
                    <a:xfrm>
                      <a:off x="4267200" y="4343399"/>
                      <a:ext cx="457200" cy="64428"/>
                      <a:chOff x="4267200" y="4343399"/>
                      <a:chExt cx="457200" cy="64428"/>
                    </a:xfrm>
                  </p:grpSpPr>
                  <p:cxnSp>
                    <p:nvCxnSpPr>
                      <p:cNvPr id="791" name="Straight Connector 79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8" name="Straight Connector 78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5" name="Straight Connector 784"/>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43" name="Straight Connector 742"/>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52" name="Group 751"/>
              <p:cNvGrpSpPr/>
              <p:nvPr/>
            </p:nvGrpSpPr>
            <p:grpSpPr>
              <a:xfrm>
                <a:off x="5486400" y="4941877"/>
                <a:ext cx="3429000" cy="1687523"/>
                <a:chOff x="5486400" y="4941877"/>
                <a:chExt cx="3429000" cy="1687523"/>
              </a:xfrm>
            </p:grpSpPr>
            <p:cxnSp>
              <p:nvCxnSpPr>
                <p:cNvPr id="760" name="Straight Connector 759"/>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2" name="Group 761"/>
                <p:cNvGrpSpPr/>
                <p:nvPr/>
              </p:nvGrpSpPr>
              <p:grpSpPr>
                <a:xfrm>
                  <a:off x="7129340" y="5065144"/>
                  <a:ext cx="239904" cy="426174"/>
                  <a:chOff x="5475096" y="5077070"/>
                  <a:chExt cx="239904" cy="426174"/>
                </a:xfrm>
              </p:grpSpPr>
              <p:cxnSp>
                <p:nvCxnSpPr>
                  <p:cNvPr id="780" name="Straight Connector 779"/>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83" name="Isosceles Triangle 782"/>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Oval 762"/>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Trapezoid 770"/>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Isosceles Triangle 775"/>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7" name="Straight Connector 776"/>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8" name="Isosceles Triangle 777"/>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Isosceles Triangle 778"/>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752"/>
              <p:cNvGrpSpPr/>
              <p:nvPr/>
            </p:nvGrpSpPr>
            <p:grpSpPr>
              <a:xfrm>
                <a:off x="4009046" y="4527096"/>
                <a:ext cx="468686" cy="241056"/>
                <a:chOff x="4009046" y="4527096"/>
                <a:chExt cx="468686" cy="241056"/>
              </a:xfrm>
            </p:grpSpPr>
            <p:grpSp>
              <p:nvGrpSpPr>
                <p:cNvPr id="756" name="Group 755"/>
                <p:cNvGrpSpPr/>
                <p:nvPr/>
              </p:nvGrpSpPr>
              <p:grpSpPr>
                <a:xfrm>
                  <a:off x="4009046" y="4527096"/>
                  <a:ext cx="468686" cy="241056"/>
                  <a:chOff x="4267200" y="4527096"/>
                  <a:chExt cx="468686" cy="241056"/>
                </a:xfrm>
              </p:grpSpPr>
              <p:sp>
                <p:nvSpPr>
                  <p:cNvPr id="758" name="Isosceles Triangle 75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Isosceles Triangle 75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Oval 75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4" name="Straight Connector 753"/>
              <p:cNvCxnSpPr>
                <a:stCxn id="757" idx="1"/>
                <a:endCxn id="757"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a:stCxn id="757" idx="7"/>
                <a:endCxn id="757"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1" name="TextBox 220">
            <a:extLst>
              <a:ext uri="{FF2B5EF4-FFF2-40B4-BE49-F238E27FC236}">
                <a16:creationId xmlns:a16="http://schemas.microsoft.com/office/drawing/2014/main" id="{F2EF2591-56BE-4555-9872-F00CF2CE0BD5}"/>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4" name="Freeform: Shape 223">
            <a:extLst>
              <a:ext uri="{FF2B5EF4-FFF2-40B4-BE49-F238E27FC236}">
                <a16:creationId xmlns:a16="http://schemas.microsoft.com/office/drawing/2014/main" id="{8017E809-26E2-4689-9202-A84A2F4CB8F2}"/>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TextBox 224">
            <a:extLst>
              <a:ext uri="{FF2B5EF4-FFF2-40B4-BE49-F238E27FC236}">
                <a16:creationId xmlns:a16="http://schemas.microsoft.com/office/drawing/2014/main" id="{A52122A9-FA55-4D3B-BD8B-3DD3641597E7}"/>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226" name="Freeform: Shape 225">
            <a:extLst>
              <a:ext uri="{FF2B5EF4-FFF2-40B4-BE49-F238E27FC236}">
                <a16:creationId xmlns:a16="http://schemas.microsoft.com/office/drawing/2014/main" id="{E30A55E5-8DC1-4B03-800C-D51B1A4DBD70}"/>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TextBox 226">
            <a:extLst>
              <a:ext uri="{FF2B5EF4-FFF2-40B4-BE49-F238E27FC236}">
                <a16:creationId xmlns:a16="http://schemas.microsoft.com/office/drawing/2014/main" id="{E5CE05EA-0AB3-4926-A19A-76A6EA8459BB}"/>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8" name="Freeform: Shape 227">
            <a:extLst>
              <a:ext uri="{FF2B5EF4-FFF2-40B4-BE49-F238E27FC236}">
                <a16:creationId xmlns:a16="http://schemas.microsoft.com/office/drawing/2014/main" id="{29E5058B-B004-456E-A797-ABD3B485DFAF}"/>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5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56F5B1-4E7E-494B-8AF6-D92E4A3B7C51}"/>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D5A837C0-EFE1-463A-BC1B-BCDE529D5F5C}"/>
              </a:ext>
            </a:extLst>
          </p:cNvPr>
          <p:cNvSpPr>
            <a:spLocks noGrp="1"/>
          </p:cNvSpPr>
          <p:nvPr>
            <p:ph type="sldNum" sz="quarter" idx="11"/>
          </p:nvPr>
        </p:nvSpPr>
        <p:spPr/>
        <p:txBody>
          <a:bodyPr/>
          <a:lstStyle/>
          <a:p>
            <a:fld id="{A9320731-3B2C-4107-8664-CAD7BE973DC8}" type="slidenum">
              <a:rPr lang="en-US" smtClean="0"/>
              <a:pPr/>
              <a:t>33</a:t>
            </a:fld>
            <a:endParaRPr lang="en-US"/>
          </a:p>
        </p:txBody>
      </p:sp>
      <p:pic>
        <p:nvPicPr>
          <p:cNvPr id="7" name="Picture 6">
            <a:extLst>
              <a:ext uri="{FF2B5EF4-FFF2-40B4-BE49-F238E27FC236}">
                <a16:creationId xmlns:a16="http://schemas.microsoft.com/office/drawing/2014/main" id="{A70F98A9-E5F4-4DB4-8311-79422811D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041669D9-8519-4D6A-BBCC-5FE0EB9D3247}"/>
              </a:ext>
            </a:extLst>
          </p:cNvPr>
          <p:cNvSpPr txBox="1"/>
          <p:nvPr/>
        </p:nvSpPr>
        <p:spPr>
          <a:xfrm>
            <a:off x="7270802" y="2122395"/>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0" name="Freeform: Shape 9">
            <a:extLst>
              <a:ext uri="{FF2B5EF4-FFF2-40B4-BE49-F238E27FC236}">
                <a16:creationId xmlns:a16="http://schemas.microsoft.com/office/drawing/2014/main" id="{196D063E-032C-489B-83B3-F5D102BD627E}"/>
              </a:ext>
            </a:extLst>
          </p:cNvPr>
          <p:cNvSpPr/>
          <p:nvPr/>
        </p:nvSpPr>
        <p:spPr>
          <a:xfrm>
            <a:off x="6427382" y="2283286"/>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ACFAFD-03D2-4B09-B976-630BAA55E5E1}"/>
              </a:ext>
            </a:extLst>
          </p:cNvPr>
          <p:cNvSpPr txBox="1"/>
          <p:nvPr/>
        </p:nvSpPr>
        <p:spPr>
          <a:xfrm>
            <a:off x="3037272" y="4592692"/>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2" name="Freeform: Shape 11">
            <a:extLst>
              <a:ext uri="{FF2B5EF4-FFF2-40B4-BE49-F238E27FC236}">
                <a16:creationId xmlns:a16="http://schemas.microsoft.com/office/drawing/2014/main" id="{945F466C-7BA7-42B2-A528-F642DA5F9C77}"/>
              </a:ext>
            </a:extLst>
          </p:cNvPr>
          <p:cNvSpPr/>
          <p:nvPr/>
        </p:nvSpPr>
        <p:spPr>
          <a:xfrm>
            <a:off x="2193852" y="4753583"/>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826D6-BEE0-42C6-B82C-BE6B206D25A3}"/>
              </a:ext>
            </a:extLst>
          </p:cNvPr>
          <p:cNvSpPr txBox="1"/>
          <p:nvPr/>
        </p:nvSpPr>
        <p:spPr>
          <a:xfrm>
            <a:off x="7199938" y="4667786"/>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4" name="TextBox 13">
            <a:extLst>
              <a:ext uri="{FF2B5EF4-FFF2-40B4-BE49-F238E27FC236}">
                <a16:creationId xmlns:a16="http://schemas.microsoft.com/office/drawing/2014/main" id="{F6D3AD9B-FAC8-4E7E-8C40-3F634E8A20CB}"/>
              </a:ext>
            </a:extLst>
          </p:cNvPr>
          <p:cNvSpPr txBox="1"/>
          <p:nvPr/>
        </p:nvSpPr>
        <p:spPr>
          <a:xfrm>
            <a:off x="2702366" y="214655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Lines</a:t>
            </a:r>
          </a:p>
        </p:txBody>
      </p:sp>
      <p:sp>
        <p:nvSpPr>
          <p:cNvPr id="16" name="Freeform: Shape 15">
            <a:extLst>
              <a:ext uri="{FF2B5EF4-FFF2-40B4-BE49-F238E27FC236}">
                <a16:creationId xmlns:a16="http://schemas.microsoft.com/office/drawing/2014/main" id="{2F5F8ED7-B7C8-4EF8-80EC-A8C93A23FA8D}"/>
              </a:ext>
            </a:extLst>
          </p:cNvPr>
          <p:cNvSpPr/>
          <p:nvPr/>
        </p:nvSpPr>
        <p:spPr>
          <a:xfrm>
            <a:off x="6448647" y="4268972"/>
            <a:ext cx="728330" cy="586214"/>
          </a:xfrm>
          <a:custGeom>
            <a:avLst/>
            <a:gdLst>
              <a:gd name="connsiteX0" fmla="*/ 0 w 728330"/>
              <a:gd name="connsiteY0" fmla="*/ 0 h 586214"/>
              <a:gd name="connsiteX1" fmla="*/ 207334 w 728330"/>
              <a:gd name="connsiteY1" fmla="*/ 510363 h 586214"/>
              <a:gd name="connsiteX2" fmla="*/ 728330 w 728330"/>
              <a:gd name="connsiteY2" fmla="*/ 574158 h 586214"/>
            </a:gdLst>
            <a:ahLst/>
            <a:cxnLst>
              <a:cxn ang="0">
                <a:pos x="connsiteX0" y="connsiteY0"/>
              </a:cxn>
              <a:cxn ang="0">
                <a:pos x="connsiteX1" y="connsiteY1"/>
              </a:cxn>
              <a:cxn ang="0">
                <a:pos x="connsiteX2" y="connsiteY2"/>
              </a:cxn>
            </a:cxnLst>
            <a:rect l="l" t="t" r="r" b="b"/>
            <a:pathLst>
              <a:path w="728330" h="586214">
                <a:moveTo>
                  <a:pt x="0" y="0"/>
                </a:moveTo>
                <a:cubicBezTo>
                  <a:pt x="42973" y="207335"/>
                  <a:pt x="85946" y="414670"/>
                  <a:pt x="207334" y="510363"/>
                </a:cubicBezTo>
                <a:cubicBezTo>
                  <a:pt x="328722" y="606056"/>
                  <a:pt x="528526" y="590107"/>
                  <a:pt x="728330" y="574158"/>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6067580-F683-45BC-A9BC-AC35D45FF56D}"/>
              </a:ext>
            </a:extLst>
          </p:cNvPr>
          <p:cNvSpPr/>
          <p:nvPr/>
        </p:nvSpPr>
        <p:spPr>
          <a:xfrm>
            <a:off x="2955851" y="1265274"/>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51AB2E2-824C-4448-AD75-D17866B6041F}"/>
              </a:ext>
            </a:extLst>
          </p:cNvPr>
          <p:cNvSpPr/>
          <p:nvPr/>
        </p:nvSpPr>
        <p:spPr>
          <a:xfrm>
            <a:off x="3556591" y="978195"/>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8345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34</a:t>
            </a:fld>
            <a:endParaRPr lang="en-US"/>
          </a:p>
        </p:txBody>
      </p:sp>
      <p:sp>
        <p:nvSpPr>
          <p:cNvPr id="6" name="TextBox 5">
            <a:extLst>
              <a:ext uri="{FF2B5EF4-FFF2-40B4-BE49-F238E27FC236}">
                <a16:creationId xmlns:a16="http://schemas.microsoft.com/office/drawing/2014/main" id="{27247495-27C2-4AB4-BBED-1BC050C00798}"/>
              </a:ext>
            </a:extLst>
          </p:cNvPr>
          <p:cNvSpPr txBox="1"/>
          <p:nvPr/>
        </p:nvSpPr>
        <p:spPr>
          <a:xfrm>
            <a:off x="3405866" y="1064456"/>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2" name="Freeform: Shape 1">
            <a:extLst>
              <a:ext uri="{FF2B5EF4-FFF2-40B4-BE49-F238E27FC236}">
                <a16:creationId xmlns:a16="http://schemas.microsoft.com/office/drawing/2014/main" id="{1AD2348D-9AE9-4515-9C1E-DE5E60AB6E08}"/>
              </a:ext>
            </a:extLst>
          </p:cNvPr>
          <p:cNvSpPr/>
          <p:nvPr/>
        </p:nvSpPr>
        <p:spPr>
          <a:xfrm>
            <a:off x="5149516" y="1251284"/>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extBox 6">
            <a:extLst>
              <a:ext uri="{FF2B5EF4-FFF2-40B4-BE49-F238E27FC236}">
                <a16:creationId xmlns:a16="http://schemas.microsoft.com/office/drawing/2014/main" id="{C5A8F110-8796-4216-BC35-E6023BAEBA6D}"/>
              </a:ext>
            </a:extLst>
          </p:cNvPr>
          <p:cNvSpPr txBox="1"/>
          <p:nvPr/>
        </p:nvSpPr>
        <p:spPr>
          <a:xfrm>
            <a:off x="2303645" y="5290087"/>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8" name="Freeform: Shape 7">
            <a:extLst>
              <a:ext uri="{FF2B5EF4-FFF2-40B4-BE49-F238E27FC236}">
                <a16:creationId xmlns:a16="http://schemas.microsoft.com/office/drawing/2014/main" id="{46BF822A-DC18-49BB-94DB-4F334BC318AE}"/>
              </a:ext>
            </a:extLst>
          </p:cNvPr>
          <p:cNvSpPr/>
          <p:nvPr/>
        </p:nvSpPr>
        <p:spPr>
          <a:xfrm>
            <a:off x="1232034" y="5000324"/>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8979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362200"/>
            <a:ext cx="3352800" cy="4648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52800" y="4572000"/>
            <a:ext cx="57912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2438400"/>
            <a:ext cx="3352800" cy="213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0"/>
          </p:nvPr>
        </p:nvSpPr>
        <p:spPr/>
        <p:txBody>
          <a:bodyPr/>
          <a:lstStyle/>
          <a:p>
            <a:r>
              <a:rPr lang="en-US"/>
              <a:t>Chillers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35</a:t>
            </a:fld>
            <a:endParaRPr lang="en-US"/>
          </a:p>
        </p:txBody>
      </p:sp>
      <p:sp>
        <p:nvSpPr>
          <p:cNvPr id="13" name="TextBox 12">
            <a:extLst>
              <a:ext uri="{FF2B5EF4-FFF2-40B4-BE49-F238E27FC236}">
                <a16:creationId xmlns:a16="http://schemas.microsoft.com/office/drawing/2014/main" id="{4E9F858D-CAB5-44CE-8E10-2906107AACCC}"/>
              </a:ext>
            </a:extLst>
          </p:cNvPr>
          <p:cNvSpPr txBox="1"/>
          <p:nvPr/>
        </p:nvSpPr>
        <p:spPr>
          <a:xfrm>
            <a:off x="874421" y="1949980"/>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Unloaders</a:t>
            </a:r>
          </a:p>
        </p:txBody>
      </p:sp>
      <p:sp>
        <p:nvSpPr>
          <p:cNvPr id="14" name="Freeform: Shape 13">
            <a:extLst>
              <a:ext uri="{FF2B5EF4-FFF2-40B4-BE49-F238E27FC236}">
                <a16:creationId xmlns:a16="http://schemas.microsoft.com/office/drawing/2014/main" id="{6A4047D3-C52E-4EB6-87AE-CA31A97FA258}"/>
              </a:ext>
            </a:extLst>
          </p:cNvPr>
          <p:cNvSpPr/>
          <p:nvPr/>
        </p:nvSpPr>
        <p:spPr>
          <a:xfrm>
            <a:off x="2618071" y="213680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45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UCB_LeConte\UCB Le  Conte Hall Pictures\02-12-12\System Dettails 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36</a:t>
            </a:fld>
            <a:endParaRPr lang="en-US"/>
          </a:p>
        </p:txBody>
      </p:sp>
      <p:sp>
        <p:nvSpPr>
          <p:cNvPr id="6" name="TextBox 5">
            <a:extLst>
              <a:ext uri="{FF2B5EF4-FFF2-40B4-BE49-F238E27FC236}">
                <a16:creationId xmlns:a16="http://schemas.microsoft.com/office/drawing/2014/main" id="{301FDF06-AFFF-4A11-BF9A-7A8006319DB5}"/>
              </a:ext>
            </a:extLst>
          </p:cNvPr>
          <p:cNvSpPr txBox="1"/>
          <p:nvPr/>
        </p:nvSpPr>
        <p:spPr>
          <a:xfrm>
            <a:off x="258404" y="1555339"/>
            <a:ext cx="1740834" cy="646331"/>
          </a:xfrm>
          <a:prstGeom prst="rect">
            <a:avLst/>
          </a:prstGeom>
          <a:solidFill>
            <a:schemeClr val="bg1">
              <a:alpha val="75000"/>
            </a:schemeClr>
          </a:solidFill>
          <a:ln w="38100">
            <a:solidFill>
              <a:schemeClr val="tx1"/>
            </a:solidFill>
          </a:ln>
        </p:spPr>
        <p:txBody>
          <a:bodyPr wrap="square" rtlCol="0">
            <a:spAutoFit/>
          </a:bodyPr>
          <a:lstStyle/>
          <a:p>
            <a:pPr algn="ctr"/>
            <a:r>
              <a:rPr lang="en-US" dirty="0"/>
              <a:t>Crank Case Heater</a:t>
            </a:r>
          </a:p>
        </p:txBody>
      </p:sp>
      <p:sp>
        <p:nvSpPr>
          <p:cNvPr id="7" name="Freeform: Shape 6">
            <a:extLst>
              <a:ext uri="{FF2B5EF4-FFF2-40B4-BE49-F238E27FC236}">
                <a16:creationId xmlns:a16="http://schemas.microsoft.com/office/drawing/2014/main" id="{F8AC7045-965B-4379-B032-59552D6CC892}"/>
              </a:ext>
            </a:extLst>
          </p:cNvPr>
          <p:cNvSpPr/>
          <p:nvPr/>
        </p:nvSpPr>
        <p:spPr>
          <a:xfrm>
            <a:off x="2002054" y="186248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tx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033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mIT\Project Data\UCB_LeConte\UCB Le  Conte Hall Pictures\02-12-12\System Dettails 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37</a:t>
            </a:fld>
            <a:endParaRPr lang="en-US"/>
          </a:p>
        </p:txBody>
      </p:sp>
      <p:sp>
        <p:nvSpPr>
          <p:cNvPr id="6" name="TextBox 5">
            <a:extLst>
              <a:ext uri="{FF2B5EF4-FFF2-40B4-BE49-F238E27FC236}">
                <a16:creationId xmlns:a16="http://schemas.microsoft.com/office/drawing/2014/main" id="{3882D55E-04F5-49CC-8B2B-3FA1A348C339}"/>
              </a:ext>
            </a:extLst>
          </p:cNvPr>
          <p:cNvSpPr txBox="1"/>
          <p:nvPr/>
        </p:nvSpPr>
        <p:spPr>
          <a:xfrm>
            <a:off x="3177041" y="3708432"/>
            <a:ext cx="1740834" cy="646331"/>
          </a:xfrm>
          <a:prstGeom prst="rect">
            <a:avLst/>
          </a:prstGeom>
          <a:solidFill>
            <a:schemeClr val="bg1">
              <a:alpha val="75000"/>
            </a:schemeClr>
          </a:solidFill>
          <a:ln w="38100">
            <a:solidFill>
              <a:schemeClr val="bg1"/>
            </a:solidFill>
          </a:ln>
        </p:spPr>
        <p:txBody>
          <a:bodyPr wrap="square" rtlCol="0">
            <a:spAutoFit/>
          </a:bodyPr>
          <a:lstStyle/>
          <a:p>
            <a:pPr algn="ctr"/>
            <a:r>
              <a:rPr lang="en-US" dirty="0"/>
              <a:t>Crank Case Heater</a:t>
            </a:r>
          </a:p>
        </p:txBody>
      </p:sp>
      <p:sp>
        <p:nvSpPr>
          <p:cNvPr id="2" name="Freeform: Shape 1">
            <a:extLst>
              <a:ext uri="{FF2B5EF4-FFF2-40B4-BE49-F238E27FC236}">
                <a16:creationId xmlns:a16="http://schemas.microsoft.com/office/drawing/2014/main" id="{ED9A68C8-0747-42E4-8EF9-E779BB3CBA5B}"/>
              </a:ext>
            </a:extLst>
          </p:cNvPr>
          <p:cNvSpPr/>
          <p:nvPr/>
        </p:nvSpPr>
        <p:spPr>
          <a:xfrm>
            <a:off x="2275367" y="3993313"/>
            <a:ext cx="887819" cy="509575"/>
          </a:xfrm>
          <a:custGeom>
            <a:avLst/>
            <a:gdLst>
              <a:gd name="connsiteX0" fmla="*/ 887819 w 887819"/>
              <a:gd name="connsiteY0" fmla="*/ 20478 h 509575"/>
              <a:gd name="connsiteX1" fmla="*/ 404038 w 887819"/>
              <a:gd name="connsiteY1" fmla="*/ 57692 h 509575"/>
              <a:gd name="connsiteX2" fmla="*/ 0 w 887819"/>
              <a:gd name="connsiteY2" fmla="*/ 509575 h 509575"/>
            </a:gdLst>
            <a:ahLst/>
            <a:cxnLst>
              <a:cxn ang="0">
                <a:pos x="connsiteX0" y="connsiteY0"/>
              </a:cxn>
              <a:cxn ang="0">
                <a:pos x="connsiteX1" y="connsiteY1"/>
              </a:cxn>
              <a:cxn ang="0">
                <a:pos x="connsiteX2" y="connsiteY2"/>
              </a:cxn>
            </a:cxnLst>
            <a:rect l="l" t="t" r="r" b="b"/>
            <a:pathLst>
              <a:path w="887819" h="509575">
                <a:moveTo>
                  <a:pt x="887819" y="20478"/>
                </a:moveTo>
                <a:cubicBezTo>
                  <a:pt x="719913" y="-1673"/>
                  <a:pt x="552008" y="-23824"/>
                  <a:pt x="404038" y="57692"/>
                </a:cubicBezTo>
                <a:cubicBezTo>
                  <a:pt x="256068" y="139208"/>
                  <a:pt x="128034" y="324391"/>
                  <a:pt x="0" y="509575"/>
                </a:cubicBezTo>
              </a:path>
            </a:pathLst>
          </a:custGeom>
          <a:noFill/>
          <a:ln w="38100">
            <a:solidFill>
              <a:schemeClr val="bg1"/>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6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4-12\Compressor sight 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38</a:t>
            </a:fld>
            <a:endParaRPr lang="en-US"/>
          </a:p>
        </p:txBody>
      </p:sp>
      <p:sp>
        <p:nvSpPr>
          <p:cNvPr id="6" name="TextBox 5">
            <a:extLst>
              <a:ext uri="{FF2B5EF4-FFF2-40B4-BE49-F238E27FC236}">
                <a16:creationId xmlns:a16="http://schemas.microsoft.com/office/drawing/2014/main" id="{66CF2CFE-FBCA-4888-B709-E15716242C31}"/>
              </a:ext>
            </a:extLst>
          </p:cNvPr>
          <p:cNvSpPr txBox="1"/>
          <p:nvPr/>
        </p:nvSpPr>
        <p:spPr>
          <a:xfrm>
            <a:off x="5973145" y="1454655"/>
            <a:ext cx="1740834" cy="369332"/>
          </a:xfrm>
          <a:prstGeom prst="rect">
            <a:avLst/>
          </a:prstGeom>
          <a:solidFill>
            <a:schemeClr val="bg1">
              <a:alpha val="75000"/>
            </a:schemeClr>
          </a:solidFill>
          <a:ln w="38100">
            <a:solidFill>
              <a:schemeClr val="accent4"/>
            </a:solidFill>
          </a:ln>
        </p:spPr>
        <p:txBody>
          <a:bodyPr wrap="square" rtlCol="0">
            <a:spAutoFit/>
          </a:bodyPr>
          <a:lstStyle/>
          <a:p>
            <a:pPr algn="ctr"/>
            <a:r>
              <a:rPr lang="en-US" dirty="0"/>
              <a:t>Oil Sight Glass</a:t>
            </a:r>
          </a:p>
        </p:txBody>
      </p:sp>
      <p:sp>
        <p:nvSpPr>
          <p:cNvPr id="2" name="Freeform: Shape 1">
            <a:extLst>
              <a:ext uri="{FF2B5EF4-FFF2-40B4-BE49-F238E27FC236}">
                <a16:creationId xmlns:a16="http://schemas.microsoft.com/office/drawing/2014/main" id="{B42F1585-A583-4FC3-8B9E-43AF36D76AA6}"/>
              </a:ext>
            </a:extLst>
          </p:cNvPr>
          <p:cNvSpPr/>
          <p:nvPr/>
        </p:nvSpPr>
        <p:spPr>
          <a:xfrm>
            <a:off x="5317958" y="1823987"/>
            <a:ext cx="1525604" cy="1020278"/>
          </a:xfrm>
          <a:custGeom>
            <a:avLst/>
            <a:gdLst>
              <a:gd name="connsiteX0" fmla="*/ 0 w 1525604"/>
              <a:gd name="connsiteY0" fmla="*/ 1020278 h 1020278"/>
              <a:gd name="connsiteX1" fmla="*/ 1025090 w 1525604"/>
              <a:gd name="connsiteY1" fmla="*/ 851836 h 1020278"/>
              <a:gd name="connsiteX2" fmla="*/ 1438977 w 1525604"/>
              <a:gd name="connsiteY2" fmla="*/ 385011 h 1020278"/>
              <a:gd name="connsiteX3" fmla="*/ 1525604 w 1525604"/>
              <a:gd name="connsiteY3" fmla="*/ 0 h 1020278"/>
            </a:gdLst>
            <a:ahLst/>
            <a:cxnLst>
              <a:cxn ang="0">
                <a:pos x="connsiteX0" y="connsiteY0"/>
              </a:cxn>
              <a:cxn ang="0">
                <a:pos x="connsiteX1" y="connsiteY1"/>
              </a:cxn>
              <a:cxn ang="0">
                <a:pos x="connsiteX2" y="connsiteY2"/>
              </a:cxn>
              <a:cxn ang="0">
                <a:pos x="connsiteX3" y="connsiteY3"/>
              </a:cxn>
            </a:cxnLst>
            <a:rect l="l" t="t" r="r" b="b"/>
            <a:pathLst>
              <a:path w="1525604" h="1020278">
                <a:moveTo>
                  <a:pt x="0" y="1020278"/>
                </a:moveTo>
                <a:cubicBezTo>
                  <a:pt x="392630" y="988996"/>
                  <a:pt x="785261" y="957714"/>
                  <a:pt x="1025090" y="851836"/>
                </a:cubicBezTo>
                <a:cubicBezTo>
                  <a:pt x="1264919" y="745958"/>
                  <a:pt x="1355558" y="526984"/>
                  <a:pt x="1438977" y="385011"/>
                </a:cubicBezTo>
                <a:cubicBezTo>
                  <a:pt x="1522396" y="243038"/>
                  <a:pt x="1519989" y="64169"/>
                  <a:pt x="1525604"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5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LeConte\UCB Le  Conte Hall Pictures\02-14-12\Refrigerant oil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7760CDB-2477-4063-8D4E-1EC8BC73C682}"/>
              </a:ext>
            </a:extLst>
          </p:cNvPr>
          <p:cNvSpPr>
            <a:spLocks noGrp="1"/>
          </p:cNvSpPr>
          <p:nvPr>
            <p:ph type="title"/>
          </p:nvPr>
        </p:nvSpPr>
        <p:spPr>
          <a:xfrm>
            <a:off x="457200" y="274638"/>
            <a:ext cx="3970421" cy="1143000"/>
          </a:xfrm>
        </p:spPr>
        <p:txBody>
          <a:bodyPr/>
          <a:lstStyle/>
          <a:p>
            <a:r>
              <a:rPr lang="en-US" dirty="0"/>
              <a:t>Hand Pump for Adding Oil</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39</a:t>
            </a:fld>
            <a:endParaRPr lang="en-US"/>
          </a:p>
        </p:txBody>
      </p:sp>
    </p:spTree>
    <p:extLst>
      <p:ext uri="{BB962C8B-B14F-4D97-AF65-F5344CB8AC3E}">
        <p14:creationId xmlns:p14="http://schemas.microsoft.com/office/powerpoint/2010/main" val="19856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chemeClr val="tx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199992"/>
            <a:ext cx="0" cy="137160"/>
          </a:xfrm>
          <a:prstGeom prst="line">
            <a:avLst/>
          </a:prstGeom>
          <a:ln w="63500" cap="sq">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75196"/>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74320" y="274638"/>
            <a:ext cx="2834640" cy="2331720"/>
          </a:xfrm>
        </p:spPr>
        <p:txBody>
          <a:bodyPr/>
          <a:lstStyle/>
          <a:p>
            <a:r>
              <a:rPr lang="en-US" dirty="0"/>
              <a:t>An Air Cooled Vapor Compression Cycle Chiller</a:t>
            </a:r>
          </a:p>
        </p:txBody>
      </p:sp>
      <p:sp>
        <p:nvSpPr>
          <p:cNvPr id="48" name="TextBox 47"/>
          <p:cNvSpPr txBox="1"/>
          <p:nvPr/>
        </p:nvSpPr>
        <p:spPr>
          <a:xfrm>
            <a:off x="381000" y="6019800"/>
            <a:ext cx="3886200" cy="646331"/>
          </a:xfrm>
          <a:prstGeom prst="rect">
            <a:avLst/>
          </a:prstGeom>
          <a:noFill/>
        </p:spPr>
        <p:txBody>
          <a:bodyPr wrap="square" rtlCol="0">
            <a:spAutoFit/>
          </a:bodyPr>
          <a:lstStyle/>
          <a:p>
            <a:pPr algn="ctr"/>
            <a:r>
              <a:rPr lang="en-US" dirty="0">
                <a:solidFill>
                  <a:schemeClr val="bg1"/>
                </a:solidFill>
              </a:rPr>
              <a:t>Add the fluid you want to cool on one side of the heat transfer surface</a:t>
            </a:r>
          </a:p>
        </p:txBody>
      </p:sp>
      <p:sp>
        <p:nvSpPr>
          <p:cNvPr id="51" name="TextBox 50"/>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a:t>
            </a:fld>
            <a:endParaRPr lang="en-US"/>
          </a:p>
        </p:txBody>
      </p:sp>
    </p:spTree>
    <p:extLst>
      <p:ext uri="{BB962C8B-B14F-4D97-AF65-F5344CB8AC3E}">
        <p14:creationId xmlns:p14="http://schemas.microsoft.com/office/powerpoint/2010/main" val="7541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500"/>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1EBF4-80AF-473B-BF7B-77650CF8CF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A76B8B15-284A-4E84-9CA9-CA59F83B7A18}"/>
              </a:ext>
            </a:extLst>
          </p:cNvPr>
          <p:cNvSpPr>
            <a:spLocks noGrp="1"/>
          </p:cNvSpPr>
          <p:nvPr>
            <p:ph type="title"/>
          </p:nvPr>
        </p:nvSpPr>
        <p:spPr>
          <a:xfrm>
            <a:off x="106325" y="460707"/>
            <a:ext cx="2525233" cy="2356920"/>
          </a:xfrm>
        </p:spPr>
        <p:txBody>
          <a:bodyPr>
            <a:normAutofit fontScale="90000"/>
          </a:bodyPr>
          <a:lstStyle/>
          <a:p>
            <a:r>
              <a:rPr lang="en-US" dirty="0"/>
              <a:t>Vacuum Pump Evacuating the System in Preparation for Charging</a:t>
            </a:r>
          </a:p>
        </p:txBody>
      </p:sp>
      <p:sp>
        <p:nvSpPr>
          <p:cNvPr id="2" name="Footer Placeholder 1">
            <a:extLst>
              <a:ext uri="{FF2B5EF4-FFF2-40B4-BE49-F238E27FC236}">
                <a16:creationId xmlns:a16="http://schemas.microsoft.com/office/drawing/2014/main" id="{F12C7275-42A7-4FD1-A0F3-8B1E30EBC223}"/>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AAF216DD-A1C6-460B-A5C2-7E1EE35F8726}"/>
              </a:ext>
            </a:extLst>
          </p:cNvPr>
          <p:cNvSpPr>
            <a:spLocks noGrp="1"/>
          </p:cNvSpPr>
          <p:nvPr>
            <p:ph type="sldNum" sz="quarter" idx="11"/>
          </p:nvPr>
        </p:nvSpPr>
        <p:spPr/>
        <p:txBody>
          <a:bodyPr/>
          <a:lstStyle/>
          <a:p>
            <a:fld id="{A9320731-3B2C-4107-8664-CAD7BE973DC8}" type="slidenum">
              <a:rPr lang="en-US" smtClean="0"/>
              <a:pPr/>
              <a:t>40</a:t>
            </a:fld>
            <a:endParaRPr lang="en-US"/>
          </a:p>
        </p:txBody>
      </p:sp>
      <p:sp>
        <p:nvSpPr>
          <p:cNvPr id="7" name="TextBox 6">
            <a:extLst>
              <a:ext uri="{FF2B5EF4-FFF2-40B4-BE49-F238E27FC236}">
                <a16:creationId xmlns:a16="http://schemas.microsoft.com/office/drawing/2014/main" id="{6C5DCCE4-2172-4AB9-B488-C97F05584BE9}"/>
              </a:ext>
            </a:extLst>
          </p:cNvPr>
          <p:cNvSpPr txBox="1"/>
          <p:nvPr/>
        </p:nvSpPr>
        <p:spPr>
          <a:xfrm>
            <a:off x="2591933" y="4812447"/>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Vacuum Pump</a:t>
            </a:r>
          </a:p>
        </p:txBody>
      </p:sp>
      <p:sp>
        <p:nvSpPr>
          <p:cNvPr id="8" name="Freeform: Shape 7">
            <a:extLst>
              <a:ext uri="{FF2B5EF4-FFF2-40B4-BE49-F238E27FC236}">
                <a16:creationId xmlns:a16="http://schemas.microsoft.com/office/drawing/2014/main" id="{B8691C28-7312-4844-BC0F-880C4234642B}"/>
              </a:ext>
            </a:extLst>
          </p:cNvPr>
          <p:cNvSpPr/>
          <p:nvPr/>
        </p:nvSpPr>
        <p:spPr>
          <a:xfrm>
            <a:off x="4332767" y="4997113"/>
            <a:ext cx="664535" cy="457389"/>
          </a:xfrm>
          <a:custGeom>
            <a:avLst/>
            <a:gdLst>
              <a:gd name="connsiteX0" fmla="*/ 664535 w 664535"/>
              <a:gd name="connsiteY0" fmla="*/ 457389 h 457389"/>
              <a:gd name="connsiteX1" fmla="*/ 324293 w 664535"/>
              <a:gd name="connsiteY1" fmla="*/ 74617 h 457389"/>
              <a:gd name="connsiteX2" fmla="*/ 0 w 664535"/>
              <a:gd name="connsiteY2" fmla="*/ 189 h 457389"/>
            </a:gdLst>
            <a:ahLst/>
            <a:cxnLst>
              <a:cxn ang="0">
                <a:pos x="connsiteX0" y="connsiteY0"/>
              </a:cxn>
              <a:cxn ang="0">
                <a:pos x="connsiteX1" y="connsiteY1"/>
              </a:cxn>
              <a:cxn ang="0">
                <a:pos x="connsiteX2" y="connsiteY2"/>
              </a:cxn>
            </a:cxnLst>
            <a:rect l="l" t="t" r="r" b="b"/>
            <a:pathLst>
              <a:path w="664535" h="457389">
                <a:moveTo>
                  <a:pt x="664535" y="457389"/>
                </a:moveTo>
                <a:cubicBezTo>
                  <a:pt x="549792" y="304103"/>
                  <a:pt x="435049" y="150817"/>
                  <a:pt x="324293" y="74617"/>
                </a:cubicBezTo>
                <a:cubicBezTo>
                  <a:pt x="213537" y="-1583"/>
                  <a:pt x="106768" y="-697"/>
                  <a:pt x="0" y="189"/>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8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ComIT\Project Data\UCB_LeConte\UCB Le  Conte Hall Pictures\02-12-12\Pulling vacuum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41</a:t>
            </a:fld>
            <a:endParaRPr lang="en-US"/>
          </a:p>
        </p:txBody>
      </p:sp>
    </p:spTree>
    <p:extLst>
      <p:ext uri="{BB962C8B-B14F-4D97-AF65-F5344CB8AC3E}">
        <p14:creationId xmlns:p14="http://schemas.microsoft.com/office/powerpoint/2010/main" val="373024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230" name="Freeform 229"/>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42</a:t>
            </a:fld>
            <a:endParaRPr lang="en-US"/>
          </a:p>
        </p:txBody>
      </p:sp>
      <p:grpSp>
        <p:nvGrpSpPr>
          <p:cNvPr id="636" name="Group 635"/>
          <p:cNvGrpSpPr/>
          <p:nvPr/>
        </p:nvGrpSpPr>
        <p:grpSpPr>
          <a:xfrm>
            <a:off x="293225" y="4191000"/>
            <a:ext cx="8622175" cy="2438400"/>
            <a:chOff x="293225" y="4191000"/>
            <a:chExt cx="8622175" cy="2438400"/>
          </a:xfrm>
        </p:grpSpPr>
        <p:cxnSp>
          <p:nvCxnSpPr>
            <p:cNvPr id="637" name="Straight Connector 63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8" name="Group 637"/>
            <p:cNvGrpSpPr/>
            <p:nvPr/>
          </p:nvGrpSpPr>
          <p:grpSpPr>
            <a:xfrm>
              <a:off x="293225" y="4191000"/>
              <a:ext cx="8622175" cy="2438400"/>
              <a:chOff x="293225" y="4191000"/>
              <a:chExt cx="8622175" cy="2438400"/>
            </a:xfrm>
          </p:grpSpPr>
          <p:cxnSp>
            <p:nvCxnSpPr>
              <p:cNvPr id="639" name="Straight Connector 638"/>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40" name="Group 639"/>
              <p:cNvGrpSpPr/>
              <p:nvPr/>
            </p:nvGrpSpPr>
            <p:grpSpPr>
              <a:xfrm>
                <a:off x="1145505" y="5575196"/>
                <a:ext cx="0" cy="371757"/>
                <a:chOff x="1145505" y="5575196"/>
                <a:chExt cx="0" cy="371757"/>
              </a:xfrm>
            </p:grpSpPr>
            <p:cxnSp>
              <p:nvCxnSpPr>
                <p:cNvPr id="745" name="Straight Connector 74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641" name="Group 640"/>
              <p:cNvGrpSpPr/>
              <p:nvPr/>
            </p:nvGrpSpPr>
            <p:grpSpPr>
              <a:xfrm>
                <a:off x="3089127" y="5578214"/>
                <a:ext cx="0" cy="368739"/>
                <a:chOff x="1145505" y="5578214"/>
                <a:chExt cx="0" cy="368739"/>
              </a:xfrm>
            </p:grpSpPr>
            <p:cxnSp>
              <p:nvCxnSpPr>
                <p:cNvPr id="743" name="Straight Connector 74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642" name="Straight Connector 641"/>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3" name="Group 642"/>
              <p:cNvGrpSpPr/>
              <p:nvPr/>
            </p:nvGrpSpPr>
            <p:grpSpPr>
              <a:xfrm>
                <a:off x="4358640" y="4226732"/>
                <a:ext cx="640080" cy="988350"/>
                <a:chOff x="4358640" y="4226732"/>
                <a:chExt cx="640080" cy="988350"/>
              </a:xfrm>
            </p:grpSpPr>
            <p:cxnSp>
              <p:nvCxnSpPr>
                <p:cNvPr id="740" name="Straight Connector 739"/>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44" name="Straight Connector 643"/>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397524" y="4328523"/>
                <a:ext cx="2918509" cy="1280160"/>
                <a:chOff x="938771" y="1066800"/>
                <a:chExt cx="3574382" cy="1681619"/>
              </a:xfrm>
            </p:grpSpPr>
            <p:sp>
              <p:nvSpPr>
                <p:cNvPr id="737" name="Oval 736"/>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Arc 738"/>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8" name="Arc 647"/>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9" name="Rectangle 648"/>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58" name="Arc 65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9" name="Straight Connector 65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664"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64" name="Arc 663"/>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5" name="Group 664"/>
              <p:cNvGrpSpPr/>
              <p:nvPr/>
            </p:nvGrpSpPr>
            <p:grpSpPr>
              <a:xfrm>
                <a:off x="917154" y="4803354"/>
                <a:ext cx="282188" cy="302143"/>
                <a:chOff x="917154" y="4803354"/>
                <a:chExt cx="282188" cy="302143"/>
              </a:xfrm>
            </p:grpSpPr>
            <p:sp>
              <p:nvSpPr>
                <p:cNvPr id="735" name="Arc 734"/>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6" name="Arc 735"/>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6" name="Group 665"/>
              <p:cNvGrpSpPr/>
              <p:nvPr/>
            </p:nvGrpSpPr>
            <p:grpSpPr>
              <a:xfrm>
                <a:off x="1062864" y="5105400"/>
                <a:ext cx="2331720" cy="0"/>
                <a:chOff x="1125625" y="5105400"/>
                <a:chExt cx="2259488" cy="0"/>
              </a:xfrm>
            </p:grpSpPr>
            <p:cxnSp>
              <p:nvCxnSpPr>
                <p:cNvPr id="733" name="Straight Connector 73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667" name="Group 666"/>
              <p:cNvGrpSpPr/>
              <p:nvPr/>
            </p:nvGrpSpPr>
            <p:grpSpPr>
              <a:xfrm>
                <a:off x="1062864" y="4803258"/>
                <a:ext cx="2331720" cy="0"/>
                <a:chOff x="1125625" y="5105400"/>
                <a:chExt cx="2259488" cy="0"/>
              </a:xfrm>
            </p:grpSpPr>
            <p:cxnSp>
              <p:nvCxnSpPr>
                <p:cNvPr id="731" name="Straight Connector 73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668" name="Straight Connector 667"/>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670" name="Group 669"/>
              <p:cNvGrpSpPr/>
              <p:nvPr/>
            </p:nvGrpSpPr>
            <p:grpSpPr>
              <a:xfrm>
                <a:off x="3886200" y="4191000"/>
                <a:ext cx="714378" cy="429938"/>
                <a:chOff x="4046218" y="4218262"/>
                <a:chExt cx="714378" cy="429938"/>
              </a:xfrm>
            </p:grpSpPr>
            <p:grpSp>
              <p:nvGrpSpPr>
                <p:cNvPr id="712" name="Group 711"/>
                <p:cNvGrpSpPr>
                  <a:grpSpLocks noChangeAspect="1"/>
                </p:cNvGrpSpPr>
                <p:nvPr/>
              </p:nvGrpSpPr>
              <p:grpSpPr>
                <a:xfrm>
                  <a:off x="4046218" y="4218262"/>
                  <a:ext cx="714378" cy="201338"/>
                  <a:chOff x="4267200" y="4278972"/>
                  <a:chExt cx="457200" cy="128855"/>
                </a:xfrm>
              </p:grpSpPr>
              <p:grpSp>
                <p:nvGrpSpPr>
                  <p:cNvPr id="714" name="Group 713"/>
                  <p:cNvGrpSpPr/>
                  <p:nvPr/>
                </p:nvGrpSpPr>
                <p:grpSpPr>
                  <a:xfrm>
                    <a:off x="4267200" y="4343399"/>
                    <a:ext cx="457200" cy="64428"/>
                    <a:chOff x="4267200" y="4343399"/>
                    <a:chExt cx="457200" cy="64428"/>
                  </a:xfrm>
                </p:grpSpPr>
                <p:sp>
                  <p:nvSpPr>
                    <p:cNvPr id="724" name="Rectangle 723"/>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p:cNvGrpSpPr/>
                    <p:nvPr/>
                  </p:nvGrpSpPr>
                  <p:grpSpPr>
                    <a:xfrm>
                      <a:off x="4267200" y="4343399"/>
                      <a:ext cx="457200" cy="64428"/>
                      <a:chOff x="4267200" y="4343399"/>
                      <a:chExt cx="457200" cy="64428"/>
                    </a:xfrm>
                  </p:grpSpPr>
                  <p:cxnSp>
                    <p:nvCxnSpPr>
                      <p:cNvPr id="726" name="Straight Connector 725"/>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5" name="Group 714"/>
                  <p:cNvGrpSpPr/>
                  <p:nvPr/>
                </p:nvGrpSpPr>
                <p:grpSpPr>
                  <a:xfrm flipV="1">
                    <a:off x="4267200" y="4278972"/>
                    <a:ext cx="457200" cy="64428"/>
                    <a:chOff x="4267200" y="4343399"/>
                    <a:chExt cx="457200" cy="64428"/>
                  </a:xfrm>
                </p:grpSpPr>
                <p:sp>
                  <p:nvSpPr>
                    <p:cNvPr id="717" name="Rectangle 716"/>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 name="Group 717"/>
                    <p:cNvGrpSpPr/>
                    <p:nvPr/>
                  </p:nvGrpSpPr>
                  <p:grpSpPr>
                    <a:xfrm>
                      <a:off x="4267200" y="4343399"/>
                      <a:ext cx="457200" cy="64428"/>
                      <a:chOff x="4267200" y="4343399"/>
                      <a:chExt cx="457200" cy="64428"/>
                    </a:xfrm>
                  </p:grpSpPr>
                  <p:cxnSp>
                    <p:nvCxnSpPr>
                      <p:cNvPr id="719" name="Straight Connector 71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16" name="Straight Connector 715"/>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13" name="Straight Connector 712"/>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71" name="Straight Connector 67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80" name="Group 679"/>
              <p:cNvGrpSpPr/>
              <p:nvPr/>
            </p:nvGrpSpPr>
            <p:grpSpPr>
              <a:xfrm>
                <a:off x="5486400" y="4941877"/>
                <a:ext cx="3429000" cy="1687523"/>
                <a:chOff x="5486400" y="4941877"/>
                <a:chExt cx="3429000" cy="1687523"/>
              </a:xfrm>
            </p:grpSpPr>
            <p:cxnSp>
              <p:nvCxnSpPr>
                <p:cNvPr id="688" name="Straight Connector 687"/>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0" name="Group 689"/>
                <p:cNvGrpSpPr/>
                <p:nvPr/>
              </p:nvGrpSpPr>
              <p:grpSpPr>
                <a:xfrm>
                  <a:off x="7129340" y="5065144"/>
                  <a:ext cx="239904" cy="426174"/>
                  <a:chOff x="5475096" y="5077070"/>
                  <a:chExt cx="239904" cy="426174"/>
                </a:xfrm>
              </p:grpSpPr>
              <p:cxnSp>
                <p:nvCxnSpPr>
                  <p:cNvPr id="708" name="Straight Connector 707"/>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11" name="Isosceles Triangle 710"/>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1" name="Oval 690"/>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Trapezoid 698"/>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Isosceles Triangle 703"/>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5" name="Straight Connector 704"/>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06" name="Isosceles Triangle 705"/>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Isosceles Triangle 706"/>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4009046" y="4527096"/>
                <a:ext cx="468686" cy="241056"/>
                <a:chOff x="4009046" y="4527096"/>
                <a:chExt cx="468686" cy="241056"/>
              </a:xfrm>
            </p:grpSpPr>
            <p:grpSp>
              <p:nvGrpSpPr>
                <p:cNvPr id="684" name="Group 683"/>
                <p:cNvGrpSpPr/>
                <p:nvPr/>
              </p:nvGrpSpPr>
              <p:grpSpPr>
                <a:xfrm>
                  <a:off x="4009046" y="4527096"/>
                  <a:ext cx="468686" cy="241056"/>
                  <a:chOff x="4267200" y="4527096"/>
                  <a:chExt cx="468686" cy="241056"/>
                </a:xfrm>
              </p:grpSpPr>
              <p:sp>
                <p:nvSpPr>
                  <p:cNvPr id="686" name="Isosceles Triangle 68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Isosceles Triangle 68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5" name="Oval 68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2" name="Straight Connector 681"/>
              <p:cNvCxnSpPr>
                <a:stCxn id="685" idx="1"/>
                <a:endCxn id="68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a:stCxn id="685" idx="7"/>
                <a:endCxn id="68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135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43</a:t>
            </a:fld>
            <a:endParaRPr lang="en-US"/>
          </a:p>
        </p:txBody>
      </p:sp>
      <p:sp>
        <p:nvSpPr>
          <p:cNvPr id="6" name="TextBox 5">
            <a:extLst>
              <a:ext uri="{FF2B5EF4-FFF2-40B4-BE49-F238E27FC236}">
                <a16:creationId xmlns:a16="http://schemas.microsoft.com/office/drawing/2014/main" id="{0FB72AF0-B60D-4F7A-82A5-FC0FE56C3335}"/>
              </a:ext>
            </a:extLst>
          </p:cNvPr>
          <p:cNvSpPr txBox="1"/>
          <p:nvPr/>
        </p:nvSpPr>
        <p:spPr>
          <a:xfrm>
            <a:off x="394290" y="1742202"/>
            <a:ext cx="1951627"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Condenser</a:t>
            </a:r>
          </a:p>
        </p:txBody>
      </p:sp>
      <p:sp>
        <p:nvSpPr>
          <p:cNvPr id="7" name="Freeform 7">
            <a:extLst>
              <a:ext uri="{FF2B5EF4-FFF2-40B4-BE49-F238E27FC236}">
                <a16:creationId xmlns:a16="http://schemas.microsoft.com/office/drawing/2014/main" id="{0B7A72FF-DA74-4DB3-80A4-2FFF4C15B751}"/>
              </a:ext>
            </a:extLst>
          </p:cNvPr>
          <p:cNvSpPr/>
          <p:nvPr/>
        </p:nvSpPr>
        <p:spPr>
          <a:xfrm>
            <a:off x="2349743" y="1923427"/>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Disintegrated condenser fan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E24006-F2C5-4852-AFFA-2D35121E80E9}"/>
              </a:ext>
            </a:extLst>
          </p:cNvPr>
          <p:cNvSpPr>
            <a:spLocks noGrp="1"/>
          </p:cNvSpPr>
          <p:nvPr>
            <p:ph type="title"/>
          </p:nvPr>
        </p:nvSpPr>
        <p:spPr/>
        <p:txBody>
          <a:bodyPr/>
          <a:lstStyle/>
          <a:p>
            <a:r>
              <a:rPr lang="en-US" dirty="0"/>
              <a:t>Failed Condenser Fan</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44</a:t>
            </a:fld>
            <a:endParaRPr lang="en-US"/>
          </a:p>
        </p:txBody>
      </p:sp>
    </p:spTree>
    <p:extLst>
      <p:ext uri="{BB962C8B-B14F-4D97-AF65-F5344CB8AC3E}">
        <p14:creationId xmlns:p14="http://schemas.microsoft.com/office/powerpoint/2010/main" val="182759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mIT\Project Data\UCB_LeConte\UCB Le  Conte Hall Pictures\02-12-12\Disintegrated condenser fan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45</a:t>
            </a:fld>
            <a:endParaRPr lang="en-US"/>
          </a:p>
        </p:txBody>
      </p:sp>
    </p:spTree>
    <p:extLst>
      <p:ext uri="{BB962C8B-B14F-4D97-AF65-F5344CB8AC3E}">
        <p14:creationId xmlns:p14="http://schemas.microsoft.com/office/powerpoint/2010/main" val="2603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ComIT\Project Data\UCB_LeConte\UCB Le  Conte Hall Pictures\02-12-12\Disintegrated condenser fan 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46</a:t>
            </a:fld>
            <a:endParaRPr lang="en-US"/>
          </a:p>
        </p:txBody>
      </p:sp>
    </p:spTree>
    <p:extLst>
      <p:ext uri="{BB962C8B-B14F-4D97-AF65-F5344CB8AC3E}">
        <p14:creationId xmlns:p14="http://schemas.microsoft.com/office/powerpoint/2010/main" val="4369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mIT\Project Data\UCB_LeConte\UCB Le  Conte Hall Pictures\02-12-12\Disintegrated condenser fan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47</a:t>
            </a:fld>
            <a:endParaRPr lang="en-US"/>
          </a:p>
        </p:txBody>
      </p:sp>
    </p:spTree>
    <p:extLst>
      <p:ext uri="{BB962C8B-B14F-4D97-AF65-F5344CB8AC3E}">
        <p14:creationId xmlns:p14="http://schemas.microsoft.com/office/powerpoint/2010/main" val="257093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347" name="TextBox 346"/>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348" name="TextBox 347"/>
          <p:cNvSpPr txBox="1"/>
          <p:nvPr/>
        </p:nvSpPr>
        <p:spPr>
          <a:xfrm>
            <a:off x="706170" y="3208069"/>
            <a:ext cx="3017889" cy="369332"/>
          </a:xfrm>
          <a:prstGeom prst="rect">
            <a:avLst/>
          </a:prstGeom>
          <a:no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349" name="TextBox 348"/>
          <p:cNvSpPr txBox="1"/>
          <p:nvPr/>
        </p:nvSpPr>
        <p:spPr>
          <a:xfrm>
            <a:off x="1269038" y="3726179"/>
            <a:ext cx="2050959" cy="369332"/>
          </a:xfrm>
          <a:prstGeom prst="rect">
            <a:avLst/>
          </a:prstGeom>
          <a:no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48</a:t>
            </a:fld>
            <a:endParaRPr lang="en-US"/>
          </a:p>
        </p:txBody>
      </p:sp>
      <p:cxnSp>
        <p:nvCxnSpPr>
          <p:cNvPr id="229" name="Straight Connector 228"/>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357689" y="4342004"/>
            <a:ext cx="442911" cy="914226"/>
            <a:chOff x="4357689" y="4342004"/>
            <a:chExt cx="442911" cy="914226"/>
          </a:xfrm>
        </p:grpSpPr>
        <p:cxnSp>
          <p:nvCxnSpPr>
            <p:cNvPr id="231" name="Straight Connector 230"/>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3225" y="4328523"/>
            <a:ext cx="3475826" cy="1618430"/>
            <a:chOff x="293225" y="4328523"/>
            <a:chExt cx="3475826" cy="1618430"/>
          </a:xfrm>
        </p:grpSpPr>
        <p:grpSp>
          <p:nvGrpSpPr>
            <p:cNvPr id="235" name="Group 234"/>
            <p:cNvGrpSpPr/>
            <p:nvPr/>
          </p:nvGrpSpPr>
          <p:grpSpPr>
            <a:xfrm>
              <a:off x="397524" y="4328523"/>
              <a:ext cx="2918509" cy="1280160"/>
              <a:chOff x="938771" y="1066800"/>
              <a:chExt cx="3574382" cy="1681619"/>
            </a:xfrm>
          </p:grpSpPr>
          <p:sp>
            <p:nvSpPr>
              <p:cNvPr id="346" name="Oval 345"/>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Arc 361"/>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6" name="Arc 23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Rectangle 23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48" name="Arc 24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9" name="Straight Connector 24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67"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7" name="Arc 266"/>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9" name="Group 268"/>
            <p:cNvGrpSpPr/>
            <p:nvPr/>
          </p:nvGrpSpPr>
          <p:grpSpPr>
            <a:xfrm>
              <a:off x="917154" y="4803354"/>
              <a:ext cx="282188" cy="302143"/>
              <a:chOff x="917154" y="4803354"/>
              <a:chExt cx="282188" cy="302143"/>
            </a:xfrm>
          </p:grpSpPr>
          <p:sp>
            <p:nvSpPr>
              <p:cNvPr id="344" name="Arc 343"/>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Arc 344"/>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0" name="Group 269"/>
            <p:cNvGrpSpPr/>
            <p:nvPr/>
          </p:nvGrpSpPr>
          <p:grpSpPr>
            <a:xfrm>
              <a:off x="1062864" y="5105400"/>
              <a:ext cx="2331720" cy="0"/>
              <a:chOff x="1125625" y="5105400"/>
              <a:chExt cx="2259488" cy="0"/>
            </a:xfrm>
          </p:grpSpPr>
          <p:cxnSp>
            <p:nvCxnSpPr>
              <p:cNvPr id="342" name="Straight Connector 341"/>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a:off x="1062864" y="4803258"/>
              <a:ext cx="2331720" cy="0"/>
              <a:chOff x="1125625" y="5105400"/>
              <a:chExt cx="2259488" cy="0"/>
            </a:xfrm>
          </p:grpSpPr>
          <p:cxnSp>
            <p:nvCxnSpPr>
              <p:cNvPr id="279" name="Straight Connector 27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1145505" y="5575196"/>
              <a:ext cx="0" cy="371757"/>
              <a:chOff x="1145505" y="5575196"/>
              <a:chExt cx="0" cy="371757"/>
            </a:xfrm>
          </p:grpSpPr>
          <p:cxnSp>
            <p:nvCxnSpPr>
              <p:cNvPr id="277" name="Straight Connector 27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3089127" y="5578214"/>
              <a:ext cx="0" cy="368739"/>
              <a:chOff x="1145505" y="5578214"/>
              <a:chExt cx="0" cy="368739"/>
            </a:xfrm>
          </p:grpSpPr>
          <p:cxnSp>
            <p:nvCxnSpPr>
              <p:cNvPr id="275" name="Straight Connector 27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cxnSp>
        <p:nvCxnSpPr>
          <p:cNvPr id="363" name="Straight Connector 362"/>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65" name="Group 364"/>
          <p:cNvGrpSpPr/>
          <p:nvPr/>
        </p:nvGrpSpPr>
        <p:grpSpPr>
          <a:xfrm>
            <a:off x="3886200" y="4191000"/>
            <a:ext cx="714378" cy="429938"/>
            <a:chOff x="4046218" y="4218262"/>
            <a:chExt cx="714378" cy="429938"/>
          </a:xfrm>
        </p:grpSpPr>
        <p:grpSp>
          <p:nvGrpSpPr>
            <p:cNvPr id="366" name="Group 365"/>
            <p:cNvGrpSpPr>
              <a:grpSpLocks noChangeAspect="1"/>
            </p:cNvGrpSpPr>
            <p:nvPr/>
          </p:nvGrpSpPr>
          <p:grpSpPr>
            <a:xfrm>
              <a:off x="4046218" y="4218262"/>
              <a:ext cx="714378" cy="201338"/>
              <a:chOff x="4267200" y="4278972"/>
              <a:chExt cx="457200" cy="128855"/>
            </a:xfrm>
          </p:grpSpPr>
          <p:grpSp>
            <p:nvGrpSpPr>
              <p:cNvPr id="368" name="Group 367"/>
              <p:cNvGrpSpPr/>
              <p:nvPr/>
            </p:nvGrpSpPr>
            <p:grpSpPr>
              <a:xfrm>
                <a:off x="4267200" y="4343399"/>
                <a:ext cx="457200" cy="64428"/>
                <a:chOff x="4267200" y="4343399"/>
                <a:chExt cx="457200" cy="64428"/>
              </a:xfrm>
            </p:grpSpPr>
            <p:sp>
              <p:nvSpPr>
                <p:cNvPr id="388" name="Rectangle 387"/>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p:cNvGrpSpPr/>
                <p:nvPr/>
              </p:nvGrpSpPr>
              <p:grpSpPr>
                <a:xfrm>
                  <a:off x="4267200" y="4343399"/>
                  <a:ext cx="457200" cy="64428"/>
                  <a:chOff x="4267200" y="4343399"/>
                  <a:chExt cx="457200" cy="64428"/>
                </a:xfrm>
              </p:grpSpPr>
              <p:cxnSp>
                <p:nvCxnSpPr>
                  <p:cNvPr id="390" name="Straight Connector 38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0" name="Group 369"/>
              <p:cNvGrpSpPr/>
              <p:nvPr/>
            </p:nvGrpSpPr>
            <p:grpSpPr>
              <a:xfrm flipV="1">
                <a:off x="4267200" y="4278972"/>
                <a:ext cx="457200" cy="64428"/>
                <a:chOff x="4267200" y="4343399"/>
                <a:chExt cx="457200" cy="64428"/>
              </a:xfrm>
            </p:grpSpPr>
            <p:sp>
              <p:nvSpPr>
                <p:cNvPr id="373" name="Rectangle 372"/>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p:cNvGrpSpPr/>
                <p:nvPr/>
              </p:nvGrpSpPr>
              <p:grpSpPr>
                <a:xfrm>
                  <a:off x="4267200" y="4343399"/>
                  <a:ext cx="457200" cy="64428"/>
                  <a:chOff x="4267200" y="4343399"/>
                  <a:chExt cx="457200" cy="64428"/>
                </a:xfrm>
              </p:grpSpPr>
              <p:cxnSp>
                <p:nvCxnSpPr>
                  <p:cNvPr id="375" name="Straight Connector 374"/>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72" name="Straight Connector 371"/>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7" name="Straight Connector 366"/>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01" name="Straight Connector 40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404" name="Group 403"/>
          <p:cNvGrpSpPr/>
          <p:nvPr/>
        </p:nvGrpSpPr>
        <p:grpSpPr>
          <a:xfrm>
            <a:off x="4009046" y="4527096"/>
            <a:ext cx="468686" cy="241056"/>
            <a:chOff x="4009046" y="4527096"/>
            <a:chExt cx="468686" cy="241056"/>
          </a:xfrm>
        </p:grpSpPr>
        <p:grpSp>
          <p:nvGrpSpPr>
            <p:cNvPr id="405" name="Group 404"/>
            <p:cNvGrpSpPr/>
            <p:nvPr/>
          </p:nvGrpSpPr>
          <p:grpSpPr>
            <a:xfrm>
              <a:off x="4009046" y="4527096"/>
              <a:ext cx="468686" cy="241056"/>
              <a:chOff x="4267200" y="4527096"/>
              <a:chExt cx="468686" cy="241056"/>
            </a:xfrm>
          </p:grpSpPr>
          <p:sp>
            <p:nvSpPr>
              <p:cNvPr id="407" name="Isosceles Triangle 4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Isosceles Triangle 4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Oval 405"/>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9" name="Straight Connector 408"/>
          <p:cNvCxnSpPr>
            <a:stCxn id="406" idx="1"/>
            <a:endCxn id="406"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stCxn id="406" idx="7"/>
            <a:endCxn id="406"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ComIT\Project Data\UCB_LeConte\UCB Le  Conte Hall Pictures\02-12-12\System Dettails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49</a:t>
            </a:fld>
            <a:endParaRPr lang="en-US"/>
          </a:p>
        </p:txBody>
      </p:sp>
      <p:sp>
        <p:nvSpPr>
          <p:cNvPr id="6" name="TextBox 5">
            <a:extLst>
              <a:ext uri="{FF2B5EF4-FFF2-40B4-BE49-F238E27FC236}">
                <a16:creationId xmlns:a16="http://schemas.microsoft.com/office/drawing/2014/main" id="{FAD3FD4B-BE01-4ACD-8882-93C97E9A2FFC}"/>
              </a:ext>
            </a:extLst>
          </p:cNvPr>
          <p:cNvSpPr txBox="1"/>
          <p:nvPr/>
        </p:nvSpPr>
        <p:spPr>
          <a:xfrm>
            <a:off x="1129681" y="5325627"/>
            <a:ext cx="3017889" cy="369332"/>
          </a:xfrm>
          <a:prstGeom prst="rect">
            <a:avLst/>
          </a:prstGeom>
          <a:solidFill>
            <a:schemeClr val="tx1">
              <a:alpha val="35000"/>
            </a:schemeClr>
          </a:solid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7" name="TextBox 6">
            <a:extLst>
              <a:ext uri="{FF2B5EF4-FFF2-40B4-BE49-F238E27FC236}">
                <a16:creationId xmlns:a16="http://schemas.microsoft.com/office/drawing/2014/main" id="{5C8B9DBB-9B48-4D89-8B00-EDCCA9F9CE5B}"/>
              </a:ext>
            </a:extLst>
          </p:cNvPr>
          <p:cNvSpPr txBox="1"/>
          <p:nvPr/>
        </p:nvSpPr>
        <p:spPr>
          <a:xfrm>
            <a:off x="2409631" y="1887754"/>
            <a:ext cx="2050959" cy="369332"/>
          </a:xfrm>
          <a:prstGeom prst="rect">
            <a:avLst/>
          </a:prstGeom>
          <a:solidFill>
            <a:schemeClr val="bg1">
              <a:alpha val="75000"/>
            </a:schemeClr>
          </a:solid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11">
            <a:extLst>
              <a:ext uri="{FF2B5EF4-FFF2-40B4-BE49-F238E27FC236}">
                <a16:creationId xmlns:a16="http://schemas.microsoft.com/office/drawing/2014/main" id="{6F4058DE-34E9-4393-8B11-77C389D3E4A5}"/>
              </a:ext>
            </a:extLst>
          </p:cNvPr>
          <p:cNvSpPr/>
          <p:nvPr/>
        </p:nvSpPr>
        <p:spPr>
          <a:xfrm>
            <a:off x="4146425" y="5484624"/>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638348B6-137A-483D-B2F5-FAD8FA523A8C}"/>
              </a:ext>
            </a:extLst>
          </p:cNvPr>
          <p:cNvSpPr/>
          <p:nvPr/>
        </p:nvSpPr>
        <p:spPr>
          <a:xfrm>
            <a:off x="4452960" y="2043059"/>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E26C57-68EB-4553-9563-7CC2BD3387F6}"/>
              </a:ext>
            </a:extLst>
          </p:cNvPr>
          <p:cNvSpPr txBox="1"/>
          <p:nvPr/>
        </p:nvSpPr>
        <p:spPr>
          <a:xfrm>
            <a:off x="7031254" y="5415931"/>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12" name="TextBox 11">
            <a:extLst>
              <a:ext uri="{FF2B5EF4-FFF2-40B4-BE49-F238E27FC236}">
                <a16:creationId xmlns:a16="http://schemas.microsoft.com/office/drawing/2014/main" id="{760BE77D-2BC0-46E2-918A-469D57911EB3}"/>
              </a:ext>
            </a:extLst>
          </p:cNvPr>
          <p:cNvSpPr txBox="1"/>
          <p:nvPr/>
        </p:nvSpPr>
        <p:spPr>
          <a:xfrm>
            <a:off x="3227670" y="4315962"/>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3" name="Freeform: Shape 12">
            <a:extLst>
              <a:ext uri="{FF2B5EF4-FFF2-40B4-BE49-F238E27FC236}">
                <a16:creationId xmlns:a16="http://schemas.microsoft.com/office/drawing/2014/main" id="{3114278E-CFC8-40F1-A0E9-35784F12F158}"/>
              </a:ext>
            </a:extLst>
          </p:cNvPr>
          <p:cNvSpPr/>
          <p:nvPr/>
        </p:nvSpPr>
        <p:spPr>
          <a:xfrm>
            <a:off x="2156059" y="4026199"/>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Freeform: Shape 1">
            <a:extLst>
              <a:ext uri="{FF2B5EF4-FFF2-40B4-BE49-F238E27FC236}">
                <a16:creationId xmlns:a16="http://schemas.microsoft.com/office/drawing/2014/main" id="{1626EE7A-6825-4CC9-ACF6-F4AEFDC63B9E}"/>
              </a:ext>
            </a:extLst>
          </p:cNvPr>
          <p:cNvSpPr/>
          <p:nvPr/>
        </p:nvSpPr>
        <p:spPr>
          <a:xfrm>
            <a:off x="6612556" y="4479490"/>
            <a:ext cx="1174282" cy="920283"/>
          </a:xfrm>
          <a:custGeom>
            <a:avLst/>
            <a:gdLst>
              <a:gd name="connsiteX0" fmla="*/ 0 w 1174282"/>
              <a:gd name="connsiteY0" fmla="*/ 5883 h 920283"/>
              <a:gd name="connsiteX1" fmla="*/ 880711 w 1174282"/>
              <a:gd name="connsiteY1" fmla="*/ 135824 h 920283"/>
              <a:gd name="connsiteX2" fmla="*/ 1174282 w 1174282"/>
              <a:gd name="connsiteY2" fmla="*/ 920283 h 920283"/>
            </a:gdLst>
            <a:ahLst/>
            <a:cxnLst>
              <a:cxn ang="0">
                <a:pos x="connsiteX0" y="connsiteY0"/>
              </a:cxn>
              <a:cxn ang="0">
                <a:pos x="connsiteX1" y="connsiteY1"/>
              </a:cxn>
              <a:cxn ang="0">
                <a:pos x="connsiteX2" y="connsiteY2"/>
              </a:cxn>
            </a:cxnLst>
            <a:rect l="l" t="t" r="r" b="b"/>
            <a:pathLst>
              <a:path w="1174282" h="920283">
                <a:moveTo>
                  <a:pt x="0" y="5883"/>
                </a:moveTo>
                <a:cubicBezTo>
                  <a:pt x="342498" y="-5347"/>
                  <a:pt x="684997" y="-16576"/>
                  <a:pt x="880711" y="135824"/>
                </a:cubicBezTo>
                <a:cubicBezTo>
                  <a:pt x="1076425" y="288224"/>
                  <a:pt x="1125353" y="604253"/>
                  <a:pt x="1174282" y="920283"/>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Freeform: Shape 2">
            <a:extLst>
              <a:ext uri="{FF2B5EF4-FFF2-40B4-BE49-F238E27FC236}">
                <a16:creationId xmlns:a16="http://schemas.microsoft.com/office/drawing/2014/main" id="{E121978B-3F37-4FAC-85E9-8E54AD944582}"/>
              </a:ext>
            </a:extLst>
          </p:cNvPr>
          <p:cNvSpPr/>
          <p:nvPr/>
        </p:nvSpPr>
        <p:spPr>
          <a:xfrm>
            <a:off x="6983128" y="4838834"/>
            <a:ext cx="803710" cy="546501"/>
          </a:xfrm>
          <a:custGeom>
            <a:avLst/>
            <a:gdLst>
              <a:gd name="connsiteX0" fmla="*/ 0 w 803710"/>
              <a:gd name="connsiteY0" fmla="*/ 7486 h 546501"/>
              <a:gd name="connsiteX1" fmla="*/ 563078 w 803710"/>
              <a:gd name="connsiteY1" fmla="*/ 74863 h 546501"/>
              <a:gd name="connsiteX2" fmla="*/ 803710 w 803710"/>
              <a:gd name="connsiteY2" fmla="*/ 546501 h 546501"/>
            </a:gdLst>
            <a:ahLst/>
            <a:cxnLst>
              <a:cxn ang="0">
                <a:pos x="connsiteX0" y="connsiteY0"/>
              </a:cxn>
              <a:cxn ang="0">
                <a:pos x="connsiteX1" y="connsiteY1"/>
              </a:cxn>
              <a:cxn ang="0">
                <a:pos x="connsiteX2" y="connsiteY2"/>
              </a:cxn>
            </a:cxnLst>
            <a:rect l="l" t="t" r="r" b="b"/>
            <a:pathLst>
              <a:path w="803710" h="546501">
                <a:moveTo>
                  <a:pt x="0" y="7486"/>
                </a:moveTo>
                <a:cubicBezTo>
                  <a:pt x="214563" y="-3744"/>
                  <a:pt x="429126" y="-14973"/>
                  <a:pt x="563078" y="74863"/>
                </a:cubicBezTo>
                <a:cubicBezTo>
                  <a:pt x="697030" y="164699"/>
                  <a:pt x="766011" y="463082"/>
                  <a:pt x="803710" y="546501"/>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7637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19999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75196"/>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half" idx="2"/>
          </p:nvPr>
        </p:nvSpPr>
        <p:spPr>
          <a:xfrm>
            <a:off x="4648200" y="400852"/>
            <a:ext cx="4038600" cy="4525963"/>
          </a:xfrm>
        </p:spPr>
        <p:txBody>
          <a:bodyPr/>
          <a:lstStyle/>
          <a:p>
            <a:r>
              <a:rPr lang="en-US" dirty="0"/>
              <a:t>Refrigerant</a:t>
            </a:r>
          </a:p>
          <a:p>
            <a:pPr lvl="1"/>
            <a:r>
              <a:rPr lang="en-US" dirty="0"/>
              <a:t>Substance used to absorb heat from the item or area to be cooled</a:t>
            </a:r>
          </a:p>
          <a:p>
            <a:pPr lvl="1"/>
            <a:r>
              <a:rPr lang="en-US" dirty="0"/>
              <a:t>Vapor compression cycles leverage the latent heat of vaporization of the refrigerant</a:t>
            </a:r>
          </a:p>
          <a:p>
            <a:pPr lvl="2"/>
            <a:r>
              <a:rPr lang="en-US" dirty="0"/>
              <a:t>Energy that changes the liquid to a vapor</a:t>
            </a:r>
          </a:p>
          <a:p>
            <a:pPr lvl="2"/>
            <a:r>
              <a:rPr lang="en-US" dirty="0"/>
              <a:t>The evaporator functions as a saturated system</a:t>
            </a:r>
          </a:p>
        </p:txBody>
      </p:sp>
      <p:sp>
        <p:nvSpPr>
          <p:cNvPr id="39" name="TextBox 38"/>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41" name="TextBox 40"/>
          <p:cNvSpPr txBox="1"/>
          <p:nvPr/>
        </p:nvSpPr>
        <p:spPr>
          <a:xfrm>
            <a:off x="381000" y="6019800"/>
            <a:ext cx="3886200" cy="646331"/>
          </a:xfrm>
          <a:prstGeom prst="rect">
            <a:avLst/>
          </a:prstGeom>
          <a:noFill/>
        </p:spPr>
        <p:txBody>
          <a:bodyPr wrap="square" rtlCol="0">
            <a:spAutoFit/>
          </a:bodyPr>
          <a:lstStyle/>
          <a:p>
            <a:pPr algn="ctr"/>
            <a:r>
              <a:rPr lang="en-US" dirty="0">
                <a:solidFill>
                  <a:schemeClr val="bg1"/>
                </a:solidFill>
              </a:rPr>
              <a:t>Add the fluid you want to cool on one side of the heat transfer surface</a:t>
            </a:r>
          </a:p>
        </p:txBody>
      </p:sp>
      <p:sp>
        <p:nvSpPr>
          <p:cNvPr id="43" name="TextBox 42"/>
          <p:cNvSpPr txBox="1"/>
          <p:nvPr/>
        </p:nvSpPr>
        <p:spPr>
          <a:xfrm>
            <a:off x="3810000" y="4331133"/>
            <a:ext cx="2133600" cy="1200329"/>
          </a:xfrm>
          <a:prstGeom prst="rect">
            <a:avLst/>
          </a:prstGeom>
          <a:noFill/>
        </p:spPr>
        <p:txBody>
          <a:bodyPr wrap="square" rtlCol="0">
            <a:spAutoFit/>
          </a:bodyPr>
          <a:lstStyle/>
          <a:p>
            <a:pPr algn="ctr"/>
            <a:r>
              <a:rPr lang="en-US" dirty="0">
                <a:solidFill>
                  <a:schemeClr val="bg1"/>
                </a:solidFill>
              </a:rPr>
              <a:t>Place a refrigerant on the other side of the heat transfer surface</a:t>
            </a:r>
          </a:p>
        </p:txBody>
      </p:sp>
      <p:sp>
        <p:nvSpPr>
          <p:cNvPr id="47" name="Title 2"/>
          <p:cNvSpPr>
            <a:spLocks noGrp="1"/>
          </p:cNvSpPr>
          <p:nvPr>
            <p:ph type="title"/>
          </p:nvPr>
        </p:nvSpPr>
        <p:spPr>
          <a:xfrm>
            <a:off x="274320" y="274638"/>
            <a:ext cx="2834640" cy="2331720"/>
          </a:xfrm>
        </p:spPr>
        <p:txBody>
          <a:bodyPr/>
          <a:lstStyle/>
          <a:p>
            <a:r>
              <a:rPr lang="en-US" dirty="0"/>
              <a:t>An Air Cooled Vapor Compression Cycle Chiller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5</a:t>
            </a:fld>
            <a:endParaRPr lang="en-US"/>
          </a:p>
        </p:txBody>
      </p:sp>
    </p:spTree>
    <p:extLst>
      <p:ext uri="{BB962C8B-B14F-4D97-AF65-F5344CB8AC3E}">
        <p14:creationId xmlns:p14="http://schemas.microsoft.com/office/powerpoint/2010/main" val="371537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500"/>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ComIT\Project Data\UCB_LeConte\UCB Le  Conte Hall Pictures\02-12-12\Electronic Expansion Valve Controll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vert="horz" lIns="91440" tIns="45720" rIns="91440" bIns="45720" rtlCol="0" anchor="ctr">
            <a:normAutofit/>
          </a:bodyPr>
          <a:lstStyle/>
          <a:p>
            <a:r>
              <a:rPr lang="en-US" dirty="0"/>
              <a:t>Electronic Expansion Valve Controllers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50</a:t>
            </a:fld>
            <a:endParaRPr lang="en-US"/>
          </a:p>
        </p:txBody>
      </p:sp>
    </p:spTree>
    <p:extLst>
      <p:ext uri="{BB962C8B-B14F-4D97-AF65-F5344CB8AC3E}">
        <p14:creationId xmlns:p14="http://schemas.microsoft.com/office/powerpoint/2010/main" val="16627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Sellers\Documents\Workspace\00 - FDE\PEC - PECx Day\Series 9\San Francisco Ballet Building\Pictures\2013-11-13\IMG_0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 Refrigerant Sight Glass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51</a:t>
            </a:fld>
            <a:endParaRPr lang="en-US"/>
          </a:p>
        </p:txBody>
      </p:sp>
    </p:spTree>
    <p:extLst>
      <p:ext uri="{BB962C8B-B14F-4D97-AF65-F5344CB8AC3E}">
        <p14:creationId xmlns:p14="http://schemas.microsoft.com/office/powerpoint/2010/main" val="247730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29200"/>
            <a:ext cx="8229600" cy="1143000"/>
          </a:xfrm>
        </p:spPr>
        <p:txBody>
          <a:bodyPr/>
          <a:lstStyle/>
          <a:p>
            <a:r>
              <a:rPr lang="en-US" dirty="0"/>
              <a:t>Typical Control Switches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52</a:t>
            </a:fld>
            <a:endParaRPr lang="en-US"/>
          </a:p>
        </p:txBody>
      </p:sp>
    </p:spTree>
    <p:extLst>
      <p:ext uri="{BB962C8B-B14F-4D97-AF65-F5344CB8AC3E}">
        <p14:creationId xmlns:p14="http://schemas.microsoft.com/office/powerpoint/2010/main" val="33485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1409488"/>
          </a:xfrm>
        </p:spPr>
        <p:txBody>
          <a:bodyPr>
            <a:noAutofit/>
          </a:bodyPr>
          <a:lstStyle/>
          <a:p>
            <a:r>
              <a:rPr lang="en-US" dirty="0"/>
              <a:t>Adding Hot Gas Bypass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53</a:t>
            </a:fld>
            <a:endParaRPr lang="en-US"/>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a:extLst>
              <a:ext uri="{FF2B5EF4-FFF2-40B4-BE49-F238E27FC236}">
                <a16:creationId xmlns:a16="http://schemas.microsoft.com/office/drawing/2014/main" id="{43E1B00F-19A2-4E15-8550-78FBEECC2F70}"/>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a:t>
            </a:r>
          </a:p>
        </p:txBody>
      </p:sp>
      <p:sp>
        <p:nvSpPr>
          <p:cNvPr id="347" name="TextBox 346">
            <a:extLst>
              <a:ext uri="{FF2B5EF4-FFF2-40B4-BE49-F238E27FC236}">
                <a16:creationId xmlns:a16="http://schemas.microsoft.com/office/drawing/2014/main" id="{4DEB5E39-EE46-4C17-8306-9402C6336447}"/>
              </a:ext>
            </a:extLst>
          </p:cNvPr>
          <p:cNvSpPr txBox="1"/>
          <p:nvPr/>
        </p:nvSpPr>
        <p:spPr>
          <a:xfrm>
            <a:off x="5046564" y="2844023"/>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4E2D833-2BF6-4A22-A6A5-D3209D7DA84E}"/>
              </a:ext>
            </a:extLst>
          </p:cNvPr>
          <p:cNvSpPr/>
          <p:nvPr/>
        </p:nvSpPr>
        <p:spPr>
          <a:xfrm>
            <a:off x="6544340" y="3184450"/>
            <a:ext cx="492164" cy="818707"/>
          </a:xfrm>
          <a:custGeom>
            <a:avLst/>
            <a:gdLst>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2164"/>
              <a:gd name="connsiteY0" fmla="*/ 818707 h 818707"/>
              <a:gd name="connsiteX1" fmla="*/ 451883 w 492164"/>
              <a:gd name="connsiteY1" fmla="*/ 148856 h 818707"/>
              <a:gd name="connsiteX2" fmla="*/ 0 w 492164"/>
              <a:gd name="connsiteY2" fmla="*/ 0 h 818707"/>
            </a:gdLst>
            <a:ahLst/>
            <a:cxnLst>
              <a:cxn ang="0">
                <a:pos x="connsiteX0" y="connsiteY0"/>
              </a:cxn>
              <a:cxn ang="0">
                <a:pos x="connsiteX1" y="connsiteY1"/>
              </a:cxn>
              <a:cxn ang="0">
                <a:pos x="connsiteX2" y="connsiteY2"/>
              </a:cxn>
            </a:cxnLst>
            <a:rect l="l" t="t" r="r" b="b"/>
            <a:pathLst>
              <a:path w="492164" h="818707">
                <a:moveTo>
                  <a:pt x="473148" y="818707"/>
                </a:moveTo>
                <a:cubicBezTo>
                  <a:pt x="468718" y="679155"/>
                  <a:pt x="530741" y="285307"/>
                  <a:pt x="451883" y="148856"/>
                </a:cubicBezTo>
                <a:cubicBezTo>
                  <a:pt x="370367" y="23037"/>
                  <a:pt x="70884" y="31898"/>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7A049809-F201-487B-BE87-E33713446918}"/>
              </a:ext>
            </a:extLst>
          </p:cNvPr>
          <p:cNvSpPr/>
          <p:nvPr/>
        </p:nvSpPr>
        <p:spPr>
          <a:xfrm>
            <a:off x="7575698" y="2402958"/>
            <a:ext cx="339483" cy="1616149"/>
          </a:xfrm>
          <a:custGeom>
            <a:avLst/>
            <a:gdLst>
              <a:gd name="connsiteX0" fmla="*/ 47846 w 339483"/>
              <a:gd name="connsiteY0" fmla="*/ 1616149 h 1616149"/>
              <a:gd name="connsiteX1" fmla="*/ 324293 w 339483"/>
              <a:gd name="connsiteY1" fmla="*/ 935665 h 1616149"/>
              <a:gd name="connsiteX2" fmla="*/ 271130 w 339483"/>
              <a:gd name="connsiteY2" fmla="*/ 324293 h 1616149"/>
              <a:gd name="connsiteX3" fmla="*/ 0 w 339483"/>
              <a:gd name="connsiteY3" fmla="*/ 0 h 1616149"/>
            </a:gdLst>
            <a:ahLst/>
            <a:cxnLst>
              <a:cxn ang="0">
                <a:pos x="connsiteX0" y="connsiteY0"/>
              </a:cxn>
              <a:cxn ang="0">
                <a:pos x="connsiteX1" y="connsiteY1"/>
              </a:cxn>
              <a:cxn ang="0">
                <a:pos x="connsiteX2" y="connsiteY2"/>
              </a:cxn>
              <a:cxn ang="0">
                <a:pos x="connsiteX3" y="connsiteY3"/>
              </a:cxn>
            </a:cxnLst>
            <a:rect l="l" t="t" r="r" b="b"/>
            <a:pathLst>
              <a:path w="339483" h="1616149">
                <a:moveTo>
                  <a:pt x="47846" y="1616149"/>
                </a:moveTo>
                <a:cubicBezTo>
                  <a:pt x="167462" y="1383561"/>
                  <a:pt x="287079" y="1150974"/>
                  <a:pt x="324293" y="935665"/>
                </a:cubicBezTo>
                <a:cubicBezTo>
                  <a:pt x="361507" y="720356"/>
                  <a:pt x="325179" y="480237"/>
                  <a:pt x="271130" y="324293"/>
                </a:cubicBezTo>
                <a:cubicBezTo>
                  <a:pt x="217081" y="168349"/>
                  <a:pt x="108540" y="84174"/>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2-12\System Dettails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54</a:t>
            </a:fld>
            <a:endParaRPr lang="en-US"/>
          </a:p>
        </p:txBody>
      </p:sp>
      <p:sp>
        <p:nvSpPr>
          <p:cNvPr id="8" name="TextBox 7">
            <a:extLst>
              <a:ext uri="{FF2B5EF4-FFF2-40B4-BE49-F238E27FC236}">
                <a16:creationId xmlns:a16="http://schemas.microsoft.com/office/drawing/2014/main" id="{7C1F5CD4-0019-4913-AB58-63D15501F510}"/>
              </a:ext>
            </a:extLst>
          </p:cNvPr>
          <p:cNvSpPr txBox="1"/>
          <p:nvPr/>
        </p:nvSpPr>
        <p:spPr>
          <a:xfrm>
            <a:off x="3436013" y="262502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Bypass Lines</a:t>
            </a:r>
          </a:p>
        </p:txBody>
      </p:sp>
      <p:sp>
        <p:nvSpPr>
          <p:cNvPr id="9" name="Freeform: Shape 8">
            <a:extLst>
              <a:ext uri="{FF2B5EF4-FFF2-40B4-BE49-F238E27FC236}">
                <a16:creationId xmlns:a16="http://schemas.microsoft.com/office/drawing/2014/main" id="{D7F53417-0051-440F-B894-E18E07609B07}"/>
              </a:ext>
            </a:extLst>
          </p:cNvPr>
          <p:cNvSpPr/>
          <p:nvPr/>
        </p:nvSpPr>
        <p:spPr>
          <a:xfrm>
            <a:off x="3689498" y="1743739"/>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475B451-27D6-49C9-B328-9FFC47889FBA}"/>
              </a:ext>
            </a:extLst>
          </p:cNvPr>
          <p:cNvSpPr/>
          <p:nvPr/>
        </p:nvSpPr>
        <p:spPr>
          <a:xfrm>
            <a:off x="4290238" y="1456660"/>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3A7A87EA-4F02-47C8-9500-AECBFB7927EA}"/>
              </a:ext>
            </a:extLst>
          </p:cNvPr>
          <p:cNvSpPr txBox="1"/>
          <p:nvPr/>
        </p:nvSpPr>
        <p:spPr>
          <a:xfrm>
            <a:off x="6262501" y="333563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 Valve</a:t>
            </a:r>
          </a:p>
        </p:txBody>
      </p:sp>
      <p:sp>
        <p:nvSpPr>
          <p:cNvPr id="12" name="TextBox 11">
            <a:extLst>
              <a:ext uri="{FF2B5EF4-FFF2-40B4-BE49-F238E27FC236}">
                <a16:creationId xmlns:a16="http://schemas.microsoft.com/office/drawing/2014/main" id="{1E5D44C2-BB36-4FBF-AE28-03E11CFF8ECD}"/>
              </a:ext>
            </a:extLst>
          </p:cNvPr>
          <p:cNvSpPr txBox="1"/>
          <p:nvPr/>
        </p:nvSpPr>
        <p:spPr>
          <a:xfrm>
            <a:off x="1173050" y="381119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Service Valve</a:t>
            </a:r>
          </a:p>
        </p:txBody>
      </p:sp>
      <p:sp>
        <p:nvSpPr>
          <p:cNvPr id="13" name="TextBox 12">
            <a:extLst>
              <a:ext uri="{FF2B5EF4-FFF2-40B4-BE49-F238E27FC236}">
                <a16:creationId xmlns:a16="http://schemas.microsoft.com/office/drawing/2014/main" id="{9A44557B-DD25-4CD3-B56E-EB4FBCBB1AE0}"/>
              </a:ext>
            </a:extLst>
          </p:cNvPr>
          <p:cNvSpPr txBox="1"/>
          <p:nvPr/>
        </p:nvSpPr>
        <p:spPr>
          <a:xfrm>
            <a:off x="7254966" y="6195157"/>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0130391-9491-4FD4-BAE8-0D7C76860995}"/>
              </a:ext>
            </a:extLst>
          </p:cNvPr>
          <p:cNvSpPr/>
          <p:nvPr/>
        </p:nvSpPr>
        <p:spPr>
          <a:xfrm>
            <a:off x="2918637" y="3962787"/>
            <a:ext cx="1004777" cy="492255"/>
          </a:xfrm>
          <a:custGeom>
            <a:avLst/>
            <a:gdLst>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9084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492255"/>
              <a:gd name="connsiteX1" fmla="*/ 505047 w 1004777"/>
              <a:gd name="connsiteY1" fmla="*/ 35055 h 492255"/>
              <a:gd name="connsiteX2" fmla="*/ 0 w 1004777"/>
              <a:gd name="connsiteY2" fmla="*/ 56320 h 492255"/>
            </a:gdLst>
            <a:ahLst/>
            <a:cxnLst>
              <a:cxn ang="0">
                <a:pos x="connsiteX0" y="connsiteY0"/>
              </a:cxn>
              <a:cxn ang="0">
                <a:pos x="connsiteX1" y="connsiteY1"/>
              </a:cxn>
              <a:cxn ang="0">
                <a:pos x="connsiteX2" y="connsiteY2"/>
              </a:cxn>
            </a:cxnLst>
            <a:rect l="l" t="t" r="r" b="b"/>
            <a:pathLst>
              <a:path w="1004777" h="492255">
                <a:moveTo>
                  <a:pt x="1004777" y="492255"/>
                </a:moveTo>
                <a:cubicBezTo>
                  <a:pt x="900667" y="397005"/>
                  <a:pt x="672510" y="107711"/>
                  <a:pt x="505047" y="35055"/>
                </a:cubicBezTo>
                <a:cubicBezTo>
                  <a:pt x="353533" y="-33171"/>
                  <a:pt x="177209" y="11575"/>
                  <a:pt x="0" y="5632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D019EDB1-662F-4055-B3F4-253D9B55D860}"/>
              </a:ext>
            </a:extLst>
          </p:cNvPr>
          <p:cNvSpPr/>
          <p:nvPr/>
        </p:nvSpPr>
        <p:spPr>
          <a:xfrm>
            <a:off x="6943060" y="3976577"/>
            <a:ext cx="311906" cy="728330"/>
          </a:xfrm>
          <a:custGeom>
            <a:avLst/>
            <a:gdLst>
              <a:gd name="connsiteX0" fmla="*/ 0 w 311906"/>
              <a:gd name="connsiteY0" fmla="*/ 728330 h 728330"/>
              <a:gd name="connsiteX1" fmla="*/ 308345 w 311906"/>
              <a:gd name="connsiteY1" fmla="*/ 451883 h 728330"/>
              <a:gd name="connsiteX2" fmla="*/ 170121 w 311906"/>
              <a:gd name="connsiteY2" fmla="*/ 0 h 728330"/>
            </a:gdLst>
            <a:ahLst/>
            <a:cxnLst>
              <a:cxn ang="0">
                <a:pos x="connsiteX0" y="connsiteY0"/>
              </a:cxn>
              <a:cxn ang="0">
                <a:pos x="connsiteX1" y="connsiteY1"/>
              </a:cxn>
              <a:cxn ang="0">
                <a:pos x="connsiteX2" y="connsiteY2"/>
              </a:cxn>
            </a:cxnLst>
            <a:rect l="l" t="t" r="r" b="b"/>
            <a:pathLst>
              <a:path w="311906" h="728330">
                <a:moveTo>
                  <a:pt x="0" y="728330"/>
                </a:moveTo>
                <a:cubicBezTo>
                  <a:pt x="139996" y="650800"/>
                  <a:pt x="279992" y="573271"/>
                  <a:pt x="308345" y="451883"/>
                </a:cubicBezTo>
                <a:cubicBezTo>
                  <a:pt x="336699" y="330495"/>
                  <a:pt x="186956" y="43416"/>
                  <a:pt x="170121"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D6F45C67-DE27-498E-B885-C2BA20F835F5}"/>
              </a:ext>
            </a:extLst>
          </p:cNvPr>
          <p:cNvSpPr/>
          <p:nvPr/>
        </p:nvSpPr>
        <p:spPr>
          <a:xfrm>
            <a:off x="6810153" y="5651205"/>
            <a:ext cx="1302489" cy="552893"/>
          </a:xfrm>
          <a:custGeom>
            <a:avLst/>
            <a:gdLst>
              <a:gd name="connsiteX0" fmla="*/ 0 w 1302489"/>
              <a:gd name="connsiteY0" fmla="*/ 0 h 552893"/>
              <a:gd name="connsiteX1" fmla="*/ 855921 w 1302489"/>
              <a:gd name="connsiteY1" fmla="*/ 53162 h 552893"/>
              <a:gd name="connsiteX2" fmla="*/ 1302489 w 1302489"/>
              <a:gd name="connsiteY2" fmla="*/ 552893 h 552893"/>
            </a:gdLst>
            <a:ahLst/>
            <a:cxnLst>
              <a:cxn ang="0">
                <a:pos x="connsiteX0" y="connsiteY0"/>
              </a:cxn>
              <a:cxn ang="0">
                <a:pos x="connsiteX1" y="connsiteY1"/>
              </a:cxn>
              <a:cxn ang="0">
                <a:pos x="connsiteX2" y="connsiteY2"/>
              </a:cxn>
            </a:cxnLst>
            <a:rect l="l" t="t" r="r" b="b"/>
            <a:pathLst>
              <a:path w="1302489" h="552893">
                <a:moveTo>
                  <a:pt x="0" y="0"/>
                </a:moveTo>
                <a:lnTo>
                  <a:pt x="855921" y="53162"/>
                </a:lnTo>
                <a:cubicBezTo>
                  <a:pt x="1073003" y="145311"/>
                  <a:pt x="1225403" y="467833"/>
                  <a:pt x="1302489" y="55289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802A8287-FAB6-4875-AEA2-904A179C4BC4}"/>
              </a:ext>
            </a:extLst>
          </p:cNvPr>
          <p:cNvSpPr/>
          <p:nvPr/>
        </p:nvSpPr>
        <p:spPr>
          <a:xfrm>
            <a:off x="8086060" y="5162107"/>
            <a:ext cx="489398" cy="1004777"/>
          </a:xfrm>
          <a:custGeom>
            <a:avLst/>
            <a:gdLst>
              <a:gd name="connsiteX0" fmla="*/ 26582 w 489398"/>
              <a:gd name="connsiteY0" fmla="*/ 0 h 1004777"/>
              <a:gd name="connsiteX1" fmla="*/ 489098 w 489398"/>
              <a:gd name="connsiteY1" fmla="*/ 191386 h 1004777"/>
              <a:gd name="connsiteX2" fmla="*/ 95693 w 489398"/>
              <a:gd name="connsiteY2" fmla="*/ 568842 h 1004777"/>
              <a:gd name="connsiteX3" fmla="*/ 0 w 489398"/>
              <a:gd name="connsiteY3" fmla="*/ 1004777 h 1004777"/>
            </a:gdLst>
            <a:ahLst/>
            <a:cxnLst>
              <a:cxn ang="0">
                <a:pos x="connsiteX0" y="connsiteY0"/>
              </a:cxn>
              <a:cxn ang="0">
                <a:pos x="connsiteX1" y="connsiteY1"/>
              </a:cxn>
              <a:cxn ang="0">
                <a:pos x="connsiteX2" y="connsiteY2"/>
              </a:cxn>
              <a:cxn ang="0">
                <a:pos x="connsiteX3" y="connsiteY3"/>
              </a:cxn>
            </a:cxnLst>
            <a:rect l="l" t="t" r="r" b="b"/>
            <a:pathLst>
              <a:path w="489398" h="1004777">
                <a:moveTo>
                  <a:pt x="26582" y="0"/>
                </a:moveTo>
                <a:cubicBezTo>
                  <a:pt x="252081" y="48289"/>
                  <a:pt x="477580" y="96579"/>
                  <a:pt x="489098" y="191386"/>
                </a:cubicBezTo>
                <a:cubicBezTo>
                  <a:pt x="500616" y="286193"/>
                  <a:pt x="177209" y="433277"/>
                  <a:pt x="95693" y="568842"/>
                </a:cubicBezTo>
                <a:cubicBezTo>
                  <a:pt x="14177" y="704407"/>
                  <a:pt x="7088" y="854592"/>
                  <a:pt x="0" y="1004777"/>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521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System Dettails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noFill/>
            <a:headEnd type="arrow" w="lg" len="me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55</a:t>
            </a:fld>
            <a:endParaRPr lang="en-US"/>
          </a:p>
        </p:txBody>
      </p:sp>
      <p:sp>
        <p:nvSpPr>
          <p:cNvPr id="6" name="Title 5">
            <a:extLst>
              <a:ext uri="{FF2B5EF4-FFF2-40B4-BE49-F238E27FC236}">
                <a16:creationId xmlns:a16="http://schemas.microsoft.com/office/drawing/2014/main" id="{65DED0A6-07C9-4968-A4F5-43CDF98C8E0D}"/>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F9E19A13-506E-45A7-B025-9F16F085BB34}"/>
              </a:ext>
            </a:extLst>
          </p:cNvPr>
          <p:cNvSpPr txBox="1"/>
          <p:nvPr/>
        </p:nvSpPr>
        <p:spPr>
          <a:xfrm>
            <a:off x="7269051" y="4017888"/>
            <a:ext cx="1753403" cy="923330"/>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Connections to the Evaporator</a:t>
            </a:r>
          </a:p>
        </p:txBody>
      </p:sp>
      <p:sp>
        <p:nvSpPr>
          <p:cNvPr id="11" name="Freeform: Shape 10">
            <a:extLst>
              <a:ext uri="{FF2B5EF4-FFF2-40B4-BE49-F238E27FC236}">
                <a16:creationId xmlns:a16="http://schemas.microsoft.com/office/drawing/2014/main" id="{3E5313BA-4F06-4075-B098-16E2E335BFD6}"/>
              </a:ext>
            </a:extLst>
          </p:cNvPr>
          <p:cNvSpPr/>
          <p:nvPr/>
        </p:nvSpPr>
        <p:spPr>
          <a:xfrm>
            <a:off x="7065335" y="2822944"/>
            <a:ext cx="1116418" cy="1196163"/>
          </a:xfrm>
          <a:custGeom>
            <a:avLst/>
            <a:gdLst>
              <a:gd name="connsiteX0" fmla="*/ 0 w 1116418"/>
              <a:gd name="connsiteY0" fmla="*/ 0 h 1196163"/>
              <a:gd name="connsiteX1" fmla="*/ 723014 w 1116418"/>
              <a:gd name="connsiteY1" fmla="*/ 111642 h 1196163"/>
              <a:gd name="connsiteX2" fmla="*/ 1052623 w 1116418"/>
              <a:gd name="connsiteY2" fmla="*/ 489098 h 1196163"/>
              <a:gd name="connsiteX3" fmla="*/ 1116418 w 1116418"/>
              <a:gd name="connsiteY3" fmla="*/ 1196163 h 1196163"/>
            </a:gdLst>
            <a:ahLst/>
            <a:cxnLst>
              <a:cxn ang="0">
                <a:pos x="connsiteX0" y="connsiteY0"/>
              </a:cxn>
              <a:cxn ang="0">
                <a:pos x="connsiteX1" y="connsiteY1"/>
              </a:cxn>
              <a:cxn ang="0">
                <a:pos x="connsiteX2" y="connsiteY2"/>
              </a:cxn>
              <a:cxn ang="0">
                <a:pos x="connsiteX3" y="connsiteY3"/>
              </a:cxn>
            </a:cxnLst>
            <a:rect l="l" t="t" r="r" b="b"/>
            <a:pathLst>
              <a:path w="1116418" h="1196163">
                <a:moveTo>
                  <a:pt x="0" y="0"/>
                </a:moveTo>
                <a:cubicBezTo>
                  <a:pt x="273788" y="15063"/>
                  <a:pt x="547577" y="30126"/>
                  <a:pt x="723014" y="111642"/>
                </a:cubicBezTo>
                <a:cubicBezTo>
                  <a:pt x="898451" y="193158"/>
                  <a:pt x="987056" y="308345"/>
                  <a:pt x="1052623" y="489098"/>
                </a:cubicBezTo>
                <a:cubicBezTo>
                  <a:pt x="1118190" y="669852"/>
                  <a:pt x="1092495" y="1010979"/>
                  <a:pt x="1116418" y="119616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DA2A6FA9-73E2-47B9-B092-79666D3E4CAE}"/>
              </a:ext>
            </a:extLst>
          </p:cNvPr>
          <p:cNvSpPr/>
          <p:nvPr/>
        </p:nvSpPr>
        <p:spPr>
          <a:xfrm>
            <a:off x="6852684" y="3397102"/>
            <a:ext cx="1345018" cy="606056"/>
          </a:xfrm>
          <a:custGeom>
            <a:avLst/>
            <a:gdLst>
              <a:gd name="connsiteX0" fmla="*/ 0 w 1345018"/>
              <a:gd name="connsiteY0" fmla="*/ 0 h 606056"/>
              <a:gd name="connsiteX1" fmla="*/ 839972 w 1345018"/>
              <a:gd name="connsiteY1" fmla="*/ 58479 h 606056"/>
              <a:gd name="connsiteX2" fmla="*/ 1345018 w 1345018"/>
              <a:gd name="connsiteY2" fmla="*/ 606056 h 606056"/>
            </a:gdLst>
            <a:ahLst/>
            <a:cxnLst>
              <a:cxn ang="0">
                <a:pos x="connsiteX0" y="connsiteY0"/>
              </a:cxn>
              <a:cxn ang="0">
                <a:pos x="connsiteX1" y="connsiteY1"/>
              </a:cxn>
              <a:cxn ang="0">
                <a:pos x="connsiteX2" y="connsiteY2"/>
              </a:cxn>
            </a:cxnLst>
            <a:rect l="l" t="t" r="r" b="b"/>
            <a:pathLst>
              <a:path w="1345018" h="606056">
                <a:moveTo>
                  <a:pt x="0" y="0"/>
                </a:moveTo>
                <a:lnTo>
                  <a:pt x="839972" y="58479"/>
                </a:lnTo>
                <a:cubicBezTo>
                  <a:pt x="1064142" y="159488"/>
                  <a:pt x="1264388" y="494414"/>
                  <a:pt x="1345018" y="606056"/>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60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Review</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56</a:t>
            </a:fld>
            <a:endParaRPr lang="en-US"/>
          </a:p>
        </p:txBody>
      </p:sp>
    </p:spTree>
    <p:extLst>
      <p:ext uri="{BB962C8B-B14F-4D97-AF65-F5344CB8AC3E}">
        <p14:creationId xmlns:p14="http://schemas.microsoft.com/office/powerpoint/2010/main" val="40631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p:txBody>
      </p:sp>
      <p:sp>
        <p:nvSpPr>
          <p:cNvPr id="2" name="Footer Placeholder 1">
            <a:extLst>
              <a:ext uri="{FF2B5EF4-FFF2-40B4-BE49-F238E27FC236}">
                <a16:creationId xmlns:a16="http://schemas.microsoft.com/office/drawing/2014/main" id="{9B3503C3-E2F6-4256-A7EC-5F9536567A8F}"/>
              </a:ext>
            </a:extLst>
          </p:cNvPr>
          <p:cNvSpPr>
            <a:spLocks noGrp="1"/>
          </p:cNvSpPr>
          <p:nvPr>
            <p:ph type="ftr" sz="quarter" idx="10"/>
          </p:nvPr>
        </p:nvSpPr>
        <p:spPr/>
        <p:txBody>
          <a:bodyPr/>
          <a:lstStyle/>
          <a:p>
            <a:r>
              <a:rPr lang="en-US" dirty="0"/>
              <a:t>Vapor Compression Cycle</a:t>
            </a:r>
          </a:p>
        </p:txBody>
      </p:sp>
      <p:sp>
        <p:nvSpPr>
          <p:cNvPr id="3" name="Slide Number Placeholder 2">
            <a:extLst>
              <a:ext uri="{FF2B5EF4-FFF2-40B4-BE49-F238E27FC236}">
                <a16:creationId xmlns:a16="http://schemas.microsoft.com/office/drawing/2014/main" id="{793E7165-28E1-4C89-80B3-89CB62FE47BD}"/>
              </a:ext>
            </a:extLst>
          </p:cNvPr>
          <p:cNvSpPr>
            <a:spLocks noGrp="1"/>
          </p:cNvSpPr>
          <p:nvPr>
            <p:ph type="sldNum" sz="quarter" idx="11"/>
          </p:nvPr>
        </p:nvSpPr>
        <p:spPr/>
        <p:txBody>
          <a:bodyPr/>
          <a:lstStyle/>
          <a:p>
            <a:fld id="{A9320731-3B2C-4107-8664-CAD7BE973DC8}" type="slidenum">
              <a:rPr lang="en-US" smtClean="0"/>
              <a:pPr/>
              <a:t>57</a:t>
            </a:fld>
            <a:endParaRPr lang="en-US"/>
          </a:p>
        </p:txBody>
      </p:sp>
    </p:spTree>
    <p:extLst>
      <p:ext uri="{BB962C8B-B14F-4D97-AF65-F5344CB8AC3E}">
        <p14:creationId xmlns:p14="http://schemas.microsoft.com/office/powerpoint/2010/main" val="24166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58</a:t>
            </a:fld>
            <a:endParaRPr lang="en-US"/>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p:cNvSpPr txBox="1"/>
          <p:nvPr/>
        </p:nvSpPr>
        <p:spPr>
          <a:xfrm>
            <a:off x="1828663" y="866304"/>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A</a:t>
            </a:r>
          </a:p>
        </p:txBody>
      </p:sp>
      <p:sp>
        <p:nvSpPr>
          <p:cNvPr id="347" name="TextBox 346"/>
          <p:cNvSpPr txBox="1"/>
          <p:nvPr/>
        </p:nvSpPr>
        <p:spPr>
          <a:xfrm>
            <a:off x="6588447" y="2341935"/>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B</a:t>
            </a:r>
          </a:p>
        </p:txBody>
      </p:sp>
      <p:sp>
        <p:nvSpPr>
          <p:cNvPr id="348" name="TextBox 347"/>
          <p:cNvSpPr txBox="1"/>
          <p:nvPr/>
        </p:nvSpPr>
        <p:spPr>
          <a:xfrm>
            <a:off x="3307869" y="320806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a:t>
            </a:r>
          </a:p>
        </p:txBody>
      </p:sp>
      <p:sp>
        <p:nvSpPr>
          <p:cNvPr id="349" name="TextBox 348"/>
          <p:cNvSpPr txBox="1"/>
          <p:nvPr/>
        </p:nvSpPr>
        <p:spPr>
          <a:xfrm>
            <a:off x="2903808" y="372617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D</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179181" y="618386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E</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4088130" y="5641950"/>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F</a:t>
            </a:r>
          </a:p>
        </p:txBody>
      </p:sp>
      <p:sp>
        <p:nvSpPr>
          <p:cNvPr id="16" name="Freeform 15"/>
          <p:cNvSpPr/>
          <p:nvPr/>
        </p:nvSpPr>
        <p:spPr>
          <a:xfrm>
            <a:off x="4506686" y="5804479"/>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7350048" y="283873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G</a:t>
            </a:r>
          </a:p>
        </p:txBody>
      </p:sp>
      <p:sp>
        <p:nvSpPr>
          <p:cNvPr id="18" name="Freeform 17"/>
          <p:cNvSpPr/>
          <p:nvPr/>
        </p:nvSpPr>
        <p:spPr>
          <a:xfrm>
            <a:off x="7016620" y="3181739"/>
            <a:ext cx="541176" cy="755779"/>
          </a:xfrm>
          <a:custGeom>
            <a:avLst/>
            <a:gdLst>
              <a:gd name="connsiteX0" fmla="*/ 541176 w 541176"/>
              <a:gd name="connsiteY0" fmla="*/ 0 h 755779"/>
              <a:gd name="connsiteX1" fmla="*/ 382556 w 541176"/>
              <a:gd name="connsiteY1" fmla="*/ 410547 h 755779"/>
              <a:gd name="connsiteX2" fmla="*/ 0 w 541176"/>
              <a:gd name="connsiteY2" fmla="*/ 755779 h 755779"/>
            </a:gdLst>
            <a:ahLst/>
            <a:cxnLst>
              <a:cxn ang="0">
                <a:pos x="connsiteX0" y="connsiteY0"/>
              </a:cxn>
              <a:cxn ang="0">
                <a:pos x="connsiteX1" y="connsiteY1"/>
              </a:cxn>
              <a:cxn ang="0">
                <a:pos x="connsiteX2" y="connsiteY2"/>
              </a:cxn>
            </a:cxnLst>
            <a:rect l="l" t="t" r="r" b="b"/>
            <a:pathLst>
              <a:path w="541176" h="755779">
                <a:moveTo>
                  <a:pt x="541176" y="0"/>
                </a:moveTo>
                <a:cubicBezTo>
                  <a:pt x="506964" y="142292"/>
                  <a:pt x="472752" y="284584"/>
                  <a:pt x="382556" y="410547"/>
                </a:cubicBezTo>
                <a:cubicBezTo>
                  <a:pt x="292360" y="536510"/>
                  <a:pt x="146180" y="646144"/>
                  <a:pt x="0" y="755779"/>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567127" y="3209731"/>
            <a:ext cx="27991" cy="849085"/>
          </a:xfrm>
          <a:custGeom>
            <a:avLst/>
            <a:gdLst>
              <a:gd name="connsiteX0" fmla="*/ 0 w 27991"/>
              <a:gd name="connsiteY0" fmla="*/ 0 h 849085"/>
              <a:gd name="connsiteX1" fmla="*/ 18661 w 27991"/>
              <a:gd name="connsiteY1" fmla="*/ 503853 h 849085"/>
              <a:gd name="connsiteX2" fmla="*/ 27991 w 27991"/>
              <a:gd name="connsiteY2" fmla="*/ 849085 h 849085"/>
            </a:gdLst>
            <a:ahLst/>
            <a:cxnLst>
              <a:cxn ang="0">
                <a:pos x="connsiteX0" y="connsiteY0"/>
              </a:cxn>
              <a:cxn ang="0">
                <a:pos x="connsiteX1" y="connsiteY1"/>
              </a:cxn>
              <a:cxn ang="0">
                <a:pos x="connsiteX2" y="connsiteY2"/>
              </a:cxn>
            </a:cxnLst>
            <a:rect l="l" t="t" r="r" b="b"/>
            <a:pathLst>
              <a:path w="27991" h="849085">
                <a:moveTo>
                  <a:pt x="0" y="0"/>
                </a:moveTo>
                <a:cubicBezTo>
                  <a:pt x="6998" y="181169"/>
                  <a:pt x="13996" y="362339"/>
                  <a:pt x="18661" y="503853"/>
                </a:cubicBezTo>
                <a:cubicBezTo>
                  <a:pt x="23326" y="645367"/>
                  <a:pt x="25658" y="747226"/>
                  <a:pt x="27991" y="849085"/>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Air Cooled Condenser					</a:t>
            </a:r>
          </a:p>
          <a:p>
            <a:pPr marL="457200" indent="-457200">
              <a:spcBef>
                <a:spcPts val="1200"/>
              </a:spcBef>
              <a:buFont typeface="+mj-lt"/>
              <a:buAutoNum type="alphaUcPeriod"/>
            </a:pPr>
            <a:r>
              <a:rPr lang="en-US" u="sng" dirty="0" err="1"/>
              <a:t>Reciever</a:t>
            </a:r>
            <a:r>
              <a:rPr lang="en-US" u="sng" dirty="0"/>
              <a:t>							</a:t>
            </a:r>
          </a:p>
          <a:p>
            <a:pPr marL="457200" indent="-457200">
              <a:spcBef>
                <a:spcPts val="1200"/>
              </a:spcBef>
              <a:buFont typeface="+mj-lt"/>
              <a:buAutoNum type="alphaUcPeriod"/>
            </a:pPr>
            <a:r>
              <a:rPr lang="en-US" u="sng" dirty="0"/>
              <a:t>Liquid Line Solenoid Valve				</a:t>
            </a:r>
          </a:p>
          <a:p>
            <a:pPr marL="457200" indent="-457200">
              <a:spcBef>
                <a:spcPts val="1200"/>
              </a:spcBef>
              <a:buFont typeface="+mj-lt"/>
              <a:buAutoNum type="alphaUcPeriod"/>
            </a:pPr>
            <a:r>
              <a:rPr lang="en-US" u="sng" dirty="0"/>
              <a:t>Expansion Valve						</a:t>
            </a:r>
          </a:p>
          <a:p>
            <a:pPr marL="457200" indent="-457200">
              <a:spcBef>
                <a:spcPts val="1200"/>
              </a:spcBef>
              <a:buFont typeface="+mj-lt"/>
              <a:buAutoNum type="alphaUcPeriod"/>
            </a:pPr>
            <a:r>
              <a:rPr lang="en-US" u="sng" dirty="0"/>
              <a:t>Evaporator						</a:t>
            </a:r>
          </a:p>
          <a:p>
            <a:pPr marL="457200" indent="-457200">
              <a:spcBef>
                <a:spcPts val="1200"/>
              </a:spcBef>
              <a:buFont typeface="+mj-lt"/>
              <a:buAutoNum type="alphaUcPeriod"/>
            </a:pPr>
            <a:r>
              <a:rPr lang="en-US" u="sng" dirty="0"/>
              <a:t>Compressor						</a:t>
            </a:r>
          </a:p>
          <a:p>
            <a:pPr marL="457200" indent="-457200">
              <a:spcBef>
                <a:spcPts val="1200"/>
              </a:spcBef>
              <a:buFont typeface="+mj-lt"/>
              <a:buAutoNum type="alphaUcPeriod"/>
            </a:pPr>
            <a:r>
              <a:rPr lang="en-US" u="sng" dirty="0"/>
              <a:t>Hot Gas Solenoid Valve (Right) and Hot Gas 	         Regulator	 (Left)						</a:t>
            </a:r>
          </a:p>
        </p:txBody>
      </p:sp>
      <p:sp>
        <p:nvSpPr>
          <p:cNvPr id="2" name="Footer Placeholder 1">
            <a:extLst>
              <a:ext uri="{FF2B5EF4-FFF2-40B4-BE49-F238E27FC236}">
                <a16:creationId xmlns:a16="http://schemas.microsoft.com/office/drawing/2014/main" id="{9B3503C3-E2F6-4256-A7EC-5F9536567A8F}"/>
              </a:ext>
            </a:extLst>
          </p:cNvPr>
          <p:cNvSpPr>
            <a:spLocks noGrp="1"/>
          </p:cNvSpPr>
          <p:nvPr>
            <p:ph type="ftr" sz="quarter" idx="10"/>
          </p:nvPr>
        </p:nvSpPr>
        <p:spPr/>
        <p:txBody>
          <a:bodyPr/>
          <a:lstStyle/>
          <a:p>
            <a:r>
              <a:rPr lang="en-US" dirty="0"/>
              <a:t>Vapor Compression Cycle</a:t>
            </a:r>
          </a:p>
        </p:txBody>
      </p:sp>
      <p:sp>
        <p:nvSpPr>
          <p:cNvPr id="3" name="Slide Number Placeholder 2">
            <a:extLst>
              <a:ext uri="{FF2B5EF4-FFF2-40B4-BE49-F238E27FC236}">
                <a16:creationId xmlns:a16="http://schemas.microsoft.com/office/drawing/2014/main" id="{793E7165-28E1-4C89-80B3-89CB62FE47BD}"/>
              </a:ext>
            </a:extLst>
          </p:cNvPr>
          <p:cNvSpPr>
            <a:spLocks noGrp="1"/>
          </p:cNvSpPr>
          <p:nvPr>
            <p:ph type="sldNum" sz="quarter" idx="11"/>
          </p:nvPr>
        </p:nvSpPr>
        <p:spPr/>
        <p:txBody>
          <a:bodyPr/>
          <a:lstStyle/>
          <a:p>
            <a:fld id="{A9320731-3B2C-4107-8664-CAD7BE973DC8}" type="slidenum">
              <a:rPr lang="en-US" smtClean="0"/>
              <a:pPr/>
              <a:t>59</a:t>
            </a:fld>
            <a:endParaRPr lang="en-US"/>
          </a:p>
        </p:txBody>
      </p:sp>
    </p:spTree>
    <p:extLst>
      <p:ext uri="{BB962C8B-B14F-4D97-AF65-F5344CB8AC3E}">
        <p14:creationId xmlns:p14="http://schemas.microsoft.com/office/powerpoint/2010/main" val="28884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vid\Documents\Technical Pictures\Clouds Sunrise Sunset Rainbows\2012-09-26\Cumulo Nimbus over the midwest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a:t>
            </a:fld>
            <a:endParaRPr lang="en-US"/>
          </a:p>
        </p:txBody>
      </p:sp>
    </p:spTree>
    <p:extLst>
      <p:ext uri="{BB962C8B-B14F-4D97-AF65-F5344CB8AC3E}">
        <p14:creationId xmlns:p14="http://schemas.microsoft.com/office/powerpoint/2010/main" val="36054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60</a:t>
            </a:fld>
            <a:endParaRPr lang="en-US"/>
          </a:p>
        </p:txBody>
      </p:sp>
    </p:spTree>
    <p:extLst>
      <p:ext uri="{BB962C8B-B14F-4D97-AF65-F5344CB8AC3E}">
        <p14:creationId xmlns:p14="http://schemas.microsoft.com/office/powerpoint/2010/main" val="26396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Same Cycle, Larger, Centrifugal vs. Screw Compressor, Water vs. Air Cooled</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61</a:t>
            </a:fld>
            <a:endParaRPr lang="en-US"/>
          </a:p>
        </p:txBody>
      </p:sp>
    </p:spTree>
    <p:extLst>
      <p:ext uri="{BB962C8B-B14F-4D97-AF65-F5344CB8AC3E}">
        <p14:creationId xmlns:p14="http://schemas.microsoft.com/office/powerpoint/2010/main" val="37731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flipH="1">
            <a:off x="5486401" y="2099328"/>
            <a:ext cx="101679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a:grpSpLocks noChangeAspect="1"/>
          </p:cNvGrpSpPr>
          <p:nvPr/>
        </p:nvGrpSpPr>
        <p:grpSpPr>
          <a:xfrm>
            <a:off x="7654126" y="1236154"/>
            <a:ext cx="834962" cy="914400"/>
            <a:chOff x="2759405" y="2981392"/>
            <a:chExt cx="1857991" cy="2034760"/>
          </a:xfrm>
        </p:grpSpPr>
        <p:sp>
          <p:nvSpPr>
            <p:cNvPr id="196" name="Freeform 195"/>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97" name="Oval 196"/>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8" name="Rectangle 197"/>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99" name="Group 198"/>
            <p:cNvGrpSpPr/>
            <p:nvPr/>
          </p:nvGrpSpPr>
          <p:grpSpPr>
            <a:xfrm>
              <a:off x="2873429" y="3327560"/>
              <a:ext cx="1430100" cy="1430100"/>
              <a:chOff x="2857281" y="3476040"/>
              <a:chExt cx="1430100" cy="1430100"/>
            </a:xfrm>
          </p:grpSpPr>
          <p:sp>
            <p:nvSpPr>
              <p:cNvPr id="203" name="Oval 202"/>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204" name="Oval 20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205" name="Group 47"/>
              <p:cNvGrpSpPr/>
              <p:nvPr/>
            </p:nvGrpSpPr>
            <p:grpSpPr>
              <a:xfrm rot="5400000" flipH="1">
                <a:off x="3451291" y="4019158"/>
                <a:ext cx="870227" cy="630634"/>
                <a:chOff x="6588124" y="776289"/>
                <a:chExt cx="1112837" cy="806448"/>
              </a:xfrm>
              <a:noFill/>
            </p:grpSpPr>
            <p:sp>
              <p:nvSpPr>
                <p:cNvPr id="214" name="Freeform 213"/>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5" name="Freeform 214"/>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6" name="Freeform 215"/>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206" name="Group 48"/>
              <p:cNvGrpSpPr/>
              <p:nvPr/>
            </p:nvGrpSpPr>
            <p:grpSpPr>
              <a:xfrm rot="16200000" flipH="1">
                <a:off x="2825621" y="3728668"/>
                <a:ext cx="870227" cy="630634"/>
                <a:chOff x="6588124" y="776289"/>
                <a:chExt cx="1112837" cy="806448"/>
              </a:xfrm>
              <a:noFill/>
            </p:grpSpPr>
            <p:sp>
              <p:nvSpPr>
                <p:cNvPr id="211" name="Freeform 21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2" name="Freeform 21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3" name="Freeform 21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07" name="Freeform 206"/>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8" name="Freeform 207"/>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9" name="Freeform 208"/>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0" name="Freeform 209"/>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200" name="Freeform 199"/>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202" name="Straight Connector 201"/>
            <p:cNvCxnSpPr>
              <a:stCxn id="197"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195" name="Straight Connector 194"/>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9"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4"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8"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 Typical Water Cooled Vapor Compression Cycle Chiller</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5"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3915715" y="4832607"/>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296105" y="4542565"/>
            <a:ext cx="2309147" cy="1280160"/>
          </a:xfrm>
          <a:prstGeom prst="rect">
            <a:avLst/>
          </a:prstGeom>
          <a:gradFill flip="none" rotWithShape="1">
            <a:gsLst>
              <a:gs pos="15000">
                <a:srgbClr val="3333FF"/>
              </a:gs>
              <a:gs pos="75000">
                <a:srgbClr val="66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3782352" y="4543597"/>
            <a:ext cx="1035785" cy="1227003"/>
          </a:xfrm>
          <a:prstGeom prst="arc">
            <a:avLst>
              <a:gd name="adj1" fmla="val 10800000"/>
              <a:gd name="adj2" fmla="val 0"/>
            </a:avLst>
          </a:prstGeom>
          <a:gradFill flip="none" rotWithShape="1">
            <a:gsLst>
              <a:gs pos="15000">
                <a:srgbClr val="3333FF"/>
              </a:gs>
              <a:gs pos="75000">
                <a:srgbClr val="66FFFF"/>
              </a:gs>
            </a:gsLst>
            <a:lin ang="10800000" scaled="1"/>
            <a:tileRect/>
          </a:gradFill>
          <a:ln w="254000" cap="rnd">
            <a:gradFill flip="none" rotWithShape="1">
              <a:gsLst>
                <a:gs pos="15000">
                  <a:srgbClr val="3333FF"/>
                </a:gs>
                <a:gs pos="75000">
                  <a:srgbClr val="66FFFF"/>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a:spLocks noChangeAspect="1"/>
          </p:cNvSpPr>
          <p:nvPr/>
        </p:nvSpPr>
        <p:spPr>
          <a:xfrm rot="10800000">
            <a:off x="4165286"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6"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7"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rgbClr val="008FFF"/>
          </a:solidFill>
          <a:ln>
            <a:solidFill>
              <a:srgbClr val="008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9"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700" y="5586718"/>
            <a:ext cx="2363160" cy="0"/>
          </a:xfrm>
          <a:prstGeom prst="line">
            <a:avLst/>
          </a:prstGeom>
          <a:ln w="127000" cap="rnd">
            <a:gradFill flip="none" rotWithShape="1">
              <a:gsLst>
                <a:gs pos="0">
                  <a:srgbClr val="3333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7" y="4742973"/>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rgbClr val="008F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2" y="5034862"/>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8"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6" y="4525325"/>
            <a:ext cx="0" cy="1723075"/>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10" y="6244142"/>
            <a:ext cx="1269817" cy="0"/>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5" y="5705051"/>
            <a:ext cx="0" cy="550666"/>
          </a:xfrm>
          <a:prstGeom prst="line">
            <a:avLst/>
          </a:prstGeom>
          <a:ln w="1714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58904"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5" y="2876718"/>
            <a:ext cx="3966357"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3" y="2876718"/>
            <a:ext cx="3962398"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173585" y="2876718"/>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H="1">
            <a:off x="6173585" y="2876718"/>
            <a:ext cx="1458904" cy="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5192195" y="2097012"/>
            <a:ext cx="33300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194572" y="2096987"/>
            <a:ext cx="307707"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503067" y="2099303"/>
            <a:ext cx="980300"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rgbClr val="99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rgbClr val="008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304" name="Freeform 303"/>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30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62</a:t>
            </a:fld>
            <a:endParaRPr lang="en-US"/>
          </a:p>
        </p:txBody>
      </p:sp>
    </p:spTree>
    <p:extLst>
      <p:ext uri="{BB962C8B-B14F-4D97-AF65-F5344CB8AC3E}">
        <p14:creationId xmlns:p14="http://schemas.microsoft.com/office/powerpoint/2010/main" val="6072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Your Hand At Identifying the Parts (Answers Follow)</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63</a:t>
            </a:fld>
            <a:endParaRPr lang="en-US"/>
          </a:p>
        </p:txBody>
      </p:sp>
    </p:spTree>
    <p:extLst>
      <p:ext uri="{BB962C8B-B14F-4D97-AF65-F5344CB8AC3E}">
        <p14:creationId xmlns:p14="http://schemas.microsoft.com/office/powerpoint/2010/main" val="26257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7 ?</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9 ?</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8 ?</a:t>
            </a:r>
          </a:p>
        </p:txBody>
      </p:sp>
      <p:sp>
        <p:nvSpPr>
          <p:cNvPr id="10" name="TextBox 9"/>
          <p:cNvSpPr txBox="1"/>
          <p:nvPr/>
        </p:nvSpPr>
        <p:spPr>
          <a:xfrm>
            <a:off x="3793660" y="1482763"/>
            <a:ext cx="1556679" cy="369332"/>
          </a:xfrm>
          <a:prstGeom prst="rect">
            <a:avLst/>
          </a:prstGeom>
          <a:noFill/>
        </p:spPr>
        <p:txBody>
          <a:bodyPr wrap="square" rtlCol="0">
            <a:spAutoFit/>
          </a:bodyPr>
          <a:lstStyle/>
          <a:p>
            <a:pPr algn="ctr"/>
            <a:r>
              <a:rPr lang="en-US" dirty="0">
                <a:solidFill>
                  <a:schemeClr val="bg1"/>
                </a:solidFill>
              </a:rPr>
              <a:t>2 ?</a:t>
            </a:r>
          </a:p>
        </p:txBody>
      </p:sp>
      <p:sp>
        <p:nvSpPr>
          <p:cNvPr id="11" name="TextBox 10"/>
          <p:cNvSpPr txBox="1"/>
          <p:nvPr/>
        </p:nvSpPr>
        <p:spPr>
          <a:xfrm>
            <a:off x="2481942" y="1724074"/>
            <a:ext cx="943621" cy="369332"/>
          </a:xfrm>
          <a:prstGeom prst="rect">
            <a:avLst/>
          </a:prstGeom>
          <a:noFill/>
        </p:spPr>
        <p:txBody>
          <a:bodyPr wrap="square" rtlCol="0">
            <a:spAutoFit/>
          </a:bodyPr>
          <a:lstStyle/>
          <a:p>
            <a:pPr algn="ctr"/>
            <a:r>
              <a:rPr lang="en-US" dirty="0">
                <a:solidFill>
                  <a:schemeClr val="bg1"/>
                </a:solidFill>
              </a:rPr>
              <a:t>1 ?</a:t>
            </a:r>
          </a:p>
        </p:txBody>
      </p:sp>
      <p:sp>
        <p:nvSpPr>
          <p:cNvPr id="12" name="TextBox 11"/>
          <p:cNvSpPr txBox="1"/>
          <p:nvPr/>
        </p:nvSpPr>
        <p:spPr>
          <a:xfrm>
            <a:off x="6806507" y="2566939"/>
            <a:ext cx="943621" cy="369332"/>
          </a:xfrm>
          <a:prstGeom prst="rect">
            <a:avLst/>
          </a:prstGeom>
          <a:noFill/>
        </p:spPr>
        <p:txBody>
          <a:bodyPr wrap="square" rtlCol="0">
            <a:spAutoFit/>
          </a:bodyPr>
          <a:lstStyle/>
          <a:p>
            <a:pPr algn="ctr"/>
            <a:r>
              <a:rPr lang="en-US" dirty="0">
                <a:solidFill>
                  <a:schemeClr val="bg1"/>
                </a:solidFill>
              </a:rPr>
              <a:t>6 ?</a:t>
            </a:r>
          </a:p>
        </p:txBody>
      </p:sp>
      <p:sp>
        <p:nvSpPr>
          <p:cNvPr id="13" name="TextBox 12"/>
          <p:cNvSpPr txBox="1"/>
          <p:nvPr/>
        </p:nvSpPr>
        <p:spPr>
          <a:xfrm>
            <a:off x="5724750" y="1878067"/>
            <a:ext cx="1081757" cy="369332"/>
          </a:xfrm>
          <a:prstGeom prst="rect">
            <a:avLst/>
          </a:prstGeom>
          <a:noFill/>
        </p:spPr>
        <p:txBody>
          <a:bodyPr wrap="square" rtlCol="0">
            <a:spAutoFit/>
          </a:bodyPr>
          <a:lstStyle/>
          <a:p>
            <a:pPr algn="ctr"/>
            <a:r>
              <a:rPr lang="en-US" dirty="0">
                <a:solidFill>
                  <a:schemeClr val="bg1"/>
                </a:solidFill>
              </a:rPr>
              <a:t>5 ?</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3 ?</a:t>
            </a:r>
          </a:p>
        </p:txBody>
      </p:sp>
      <p:sp>
        <p:nvSpPr>
          <p:cNvPr id="15" name="TextBox 14"/>
          <p:cNvSpPr txBox="1"/>
          <p:nvPr/>
        </p:nvSpPr>
        <p:spPr>
          <a:xfrm>
            <a:off x="1981200" y="2782669"/>
            <a:ext cx="1582153" cy="369332"/>
          </a:xfrm>
          <a:prstGeom prst="rect">
            <a:avLst/>
          </a:prstGeom>
          <a:noFill/>
        </p:spPr>
        <p:txBody>
          <a:bodyPr wrap="square" rtlCol="0">
            <a:spAutoFit/>
          </a:bodyPr>
          <a:lstStyle/>
          <a:p>
            <a:pPr algn="ctr"/>
            <a:r>
              <a:rPr lang="en-US" dirty="0">
                <a:solidFill>
                  <a:schemeClr val="bg1"/>
                </a:solidFill>
              </a:rPr>
              <a:t>4 ?</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64</a:t>
            </a:fld>
            <a:endParaRPr lang="en-US"/>
          </a:p>
        </p:txBody>
      </p:sp>
    </p:spTree>
    <p:extLst>
      <p:ext uri="{BB962C8B-B14F-4D97-AF65-F5344CB8AC3E}">
        <p14:creationId xmlns:p14="http://schemas.microsoft.com/office/powerpoint/2010/main" val="8841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65</a:t>
            </a:fld>
            <a:endParaRPr lang="en-US"/>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Economizer</a:t>
            </a:r>
          </a:p>
        </p:txBody>
      </p:sp>
      <p:sp>
        <p:nvSpPr>
          <p:cNvPr id="10" name="TextBox 9"/>
          <p:cNvSpPr txBox="1"/>
          <p:nvPr/>
        </p:nvSpPr>
        <p:spPr>
          <a:xfrm>
            <a:off x="3793660" y="1447075"/>
            <a:ext cx="1556679" cy="923330"/>
          </a:xfrm>
          <a:prstGeom prst="rect">
            <a:avLst/>
          </a:prstGeom>
          <a:noFill/>
        </p:spPr>
        <p:txBody>
          <a:bodyPr wrap="square" rtlCol="0">
            <a:spAutoFit/>
          </a:bodyPr>
          <a:lstStyle/>
          <a:p>
            <a:pPr algn="ctr"/>
            <a:r>
              <a:rPr lang="en-US" dirty="0">
                <a:solidFill>
                  <a:schemeClr val="bg1"/>
                </a:solidFill>
              </a:rPr>
              <a:t>Three Stage Centrifugal Compressor</a:t>
            </a:r>
          </a:p>
        </p:txBody>
      </p:sp>
      <p:sp>
        <p:nvSpPr>
          <p:cNvPr id="11" name="TextBox 10"/>
          <p:cNvSpPr txBox="1"/>
          <p:nvPr/>
        </p:nvSpPr>
        <p:spPr>
          <a:xfrm>
            <a:off x="2481943" y="1724074"/>
            <a:ext cx="943621" cy="369332"/>
          </a:xfrm>
          <a:prstGeom prst="rect">
            <a:avLst/>
          </a:prstGeom>
          <a:noFill/>
        </p:spPr>
        <p:txBody>
          <a:bodyPr wrap="square" rtlCol="0">
            <a:spAutoFit/>
          </a:bodyPr>
          <a:lstStyle/>
          <a:p>
            <a:pPr algn="ctr"/>
            <a:r>
              <a:rPr lang="en-US" dirty="0">
                <a:solidFill>
                  <a:schemeClr val="bg1"/>
                </a:solidFill>
              </a:rPr>
              <a:t>Motor</a:t>
            </a:r>
          </a:p>
        </p:txBody>
      </p:sp>
      <p:sp>
        <p:nvSpPr>
          <p:cNvPr id="12" name="TextBox 11"/>
          <p:cNvSpPr txBox="1"/>
          <p:nvPr/>
        </p:nvSpPr>
        <p:spPr>
          <a:xfrm>
            <a:off x="6806507" y="2566939"/>
            <a:ext cx="943621" cy="646331"/>
          </a:xfrm>
          <a:prstGeom prst="rect">
            <a:avLst/>
          </a:prstGeom>
          <a:noFill/>
        </p:spPr>
        <p:txBody>
          <a:bodyPr wrap="square" rtlCol="0">
            <a:spAutoFit/>
          </a:bodyPr>
          <a:lstStyle/>
          <a:p>
            <a:pPr algn="ctr"/>
            <a:r>
              <a:rPr lang="en-US" dirty="0">
                <a:solidFill>
                  <a:schemeClr val="bg1"/>
                </a:solidFill>
              </a:rPr>
              <a:t>Purge Pump</a:t>
            </a:r>
          </a:p>
        </p:txBody>
      </p:sp>
      <p:sp>
        <p:nvSpPr>
          <p:cNvPr id="13" name="TextBox 12"/>
          <p:cNvSpPr txBox="1"/>
          <p:nvPr/>
        </p:nvSpPr>
        <p:spPr>
          <a:xfrm>
            <a:off x="5724750" y="1878067"/>
            <a:ext cx="1081757" cy="646331"/>
          </a:xfrm>
          <a:prstGeom prst="rect">
            <a:avLst/>
          </a:prstGeom>
          <a:noFill/>
        </p:spPr>
        <p:txBody>
          <a:bodyPr wrap="square" rtlCol="0">
            <a:spAutoFit/>
          </a:bodyPr>
          <a:lstStyle/>
          <a:p>
            <a:pPr algn="ctr"/>
            <a:r>
              <a:rPr lang="en-US" dirty="0">
                <a:solidFill>
                  <a:schemeClr val="bg1"/>
                </a:solidFill>
              </a:rPr>
              <a:t>Suction Elbow</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Controls</a:t>
            </a:r>
          </a:p>
        </p:txBody>
      </p:sp>
      <p:sp>
        <p:nvSpPr>
          <p:cNvPr id="15" name="TextBox 14"/>
          <p:cNvSpPr txBox="1"/>
          <p:nvPr/>
        </p:nvSpPr>
        <p:spPr>
          <a:xfrm>
            <a:off x="1981200" y="2782669"/>
            <a:ext cx="1582153" cy="646331"/>
          </a:xfrm>
          <a:prstGeom prst="rect">
            <a:avLst/>
          </a:prstGeom>
          <a:noFill/>
        </p:spPr>
        <p:txBody>
          <a:bodyPr wrap="square" rtlCol="0">
            <a:spAutoFit/>
          </a:bodyPr>
          <a:lstStyle/>
          <a:p>
            <a:pPr algn="ctr"/>
            <a:r>
              <a:rPr lang="en-US" dirty="0">
                <a:solidFill>
                  <a:schemeClr val="bg1"/>
                </a:solidFill>
              </a:rPr>
              <a:t>Lubrication System</a:t>
            </a:r>
          </a:p>
        </p:txBody>
      </p:sp>
    </p:spTree>
    <p:extLst>
      <p:ext uri="{BB962C8B-B14F-4D97-AF65-F5344CB8AC3E}">
        <p14:creationId xmlns:p14="http://schemas.microsoft.com/office/powerpoint/2010/main" val="34502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Sellers\Documents\Technical Pictures\CTAC\Chiller\DSCF4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r"/>
            <a:r>
              <a:rPr lang="en-US" dirty="0"/>
              <a:t>Inside the Condenser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66</a:t>
            </a:fld>
            <a:endParaRPr lang="en-US"/>
          </a:p>
        </p:txBody>
      </p:sp>
      <p:sp>
        <p:nvSpPr>
          <p:cNvPr id="6" name="TextBox 5"/>
          <p:cNvSpPr txBox="1"/>
          <p:nvPr/>
        </p:nvSpPr>
        <p:spPr>
          <a:xfrm>
            <a:off x="7389497" y="4356750"/>
            <a:ext cx="1556679" cy="923330"/>
          </a:xfrm>
          <a:prstGeom prst="rect">
            <a:avLst/>
          </a:prstGeom>
          <a:noFill/>
        </p:spPr>
        <p:txBody>
          <a:bodyPr wrap="square" rtlCol="0">
            <a:spAutoFit/>
          </a:bodyPr>
          <a:lstStyle/>
          <a:p>
            <a:pPr algn="ctr"/>
            <a:r>
              <a:rPr lang="en-US" dirty="0">
                <a:solidFill>
                  <a:schemeClr val="bg1"/>
                </a:solidFill>
              </a:rPr>
              <a:t>Water Box;  Marine Head Type</a:t>
            </a:r>
          </a:p>
        </p:txBody>
      </p:sp>
      <p:sp>
        <p:nvSpPr>
          <p:cNvPr id="7" name="TextBox 6"/>
          <p:cNvSpPr txBox="1"/>
          <p:nvPr/>
        </p:nvSpPr>
        <p:spPr>
          <a:xfrm>
            <a:off x="5080937" y="3526199"/>
            <a:ext cx="1556679" cy="369332"/>
          </a:xfrm>
          <a:prstGeom prst="rect">
            <a:avLst/>
          </a:prstGeom>
          <a:noFill/>
        </p:spPr>
        <p:txBody>
          <a:bodyPr wrap="square" rtlCol="0">
            <a:spAutoFit/>
          </a:bodyPr>
          <a:lstStyle/>
          <a:p>
            <a:pPr algn="ctr"/>
            <a:r>
              <a:rPr lang="en-US" dirty="0">
                <a:solidFill>
                  <a:schemeClr val="bg1"/>
                </a:solidFill>
              </a:rPr>
              <a:t>Tube Sheet</a:t>
            </a:r>
          </a:p>
        </p:txBody>
      </p:sp>
      <p:sp>
        <p:nvSpPr>
          <p:cNvPr id="8" name="TextBox 7"/>
          <p:cNvSpPr txBox="1"/>
          <p:nvPr/>
        </p:nvSpPr>
        <p:spPr>
          <a:xfrm>
            <a:off x="2620766" y="2204362"/>
            <a:ext cx="1556679" cy="369332"/>
          </a:xfrm>
          <a:prstGeom prst="rect">
            <a:avLst/>
          </a:prstGeom>
          <a:noFill/>
        </p:spPr>
        <p:txBody>
          <a:bodyPr wrap="square" rtlCol="0">
            <a:spAutoFit/>
          </a:bodyPr>
          <a:lstStyle/>
          <a:p>
            <a:pPr algn="ctr"/>
            <a:r>
              <a:rPr lang="en-US" dirty="0">
                <a:solidFill>
                  <a:schemeClr val="bg1"/>
                </a:solidFill>
              </a:rPr>
              <a:t>Tubes</a:t>
            </a:r>
          </a:p>
        </p:txBody>
      </p:sp>
      <p:sp>
        <p:nvSpPr>
          <p:cNvPr id="9" name="TextBox 8"/>
          <p:cNvSpPr txBox="1"/>
          <p:nvPr/>
        </p:nvSpPr>
        <p:spPr>
          <a:xfrm>
            <a:off x="6841660" y="1321064"/>
            <a:ext cx="1556679" cy="646331"/>
          </a:xfrm>
          <a:prstGeom prst="rect">
            <a:avLst/>
          </a:prstGeom>
          <a:noFill/>
        </p:spPr>
        <p:txBody>
          <a:bodyPr wrap="square" rtlCol="0">
            <a:spAutoFit/>
          </a:bodyPr>
          <a:lstStyle/>
          <a:p>
            <a:pPr algn="ctr"/>
            <a:r>
              <a:rPr lang="en-US" dirty="0">
                <a:solidFill>
                  <a:schemeClr val="bg1"/>
                </a:solidFill>
              </a:rPr>
              <a:t>Temperature Sensor</a:t>
            </a:r>
          </a:p>
        </p:txBody>
      </p:sp>
      <p:sp>
        <p:nvSpPr>
          <p:cNvPr id="10" name="TextBox 9"/>
          <p:cNvSpPr txBox="1"/>
          <p:nvPr/>
        </p:nvSpPr>
        <p:spPr>
          <a:xfrm>
            <a:off x="6637616" y="2573694"/>
            <a:ext cx="1144995" cy="646331"/>
          </a:xfrm>
          <a:prstGeom prst="rect">
            <a:avLst/>
          </a:prstGeom>
          <a:noFill/>
        </p:spPr>
        <p:txBody>
          <a:bodyPr wrap="square" rtlCol="0">
            <a:spAutoFit/>
          </a:bodyPr>
          <a:lstStyle/>
          <a:p>
            <a:pPr algn="ctr"/>
            <a:r>
              <a:rPr lang="en-US" dirty="0">
                <a:solidFill>
                  <a:schemeClr val="bg1"/>
                </a:solidFill>
              </a:rPr>
              <a:t>Baffle Plate</a:t>
            </a:r>
          </a:p>
        </p:txBody>
      </p:sp>
    </p:spTree>
    <p:extLst>
      <p:ext uri="{BB962C8B-B14F-4D97-AF65-F5344CB8AC3E}">
        <p14:creationId xmlns:p14="http://schemas.microsoft.com/office/powerpoint/2010/main" val="10861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Sellers\Documents\Technical Pictures\CTAC\Chiller\DSCF4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5359822"/>
            <a:ext cx="3825551" cy="1143000"/>
          </a:xfrm>
        </p:spPr>
        <p:txBody>
          <a:bodyPr/>
          <a:lstStyle/>
          <a:p>
            <a:r>
              <a:rPr lang="en-US" dirty="0"/>
              <a:t>Inside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67</a:t>
            </a:fld>
            <a:endParaRPr lang="en-US"/>
          </a:p>
        </p:txBody>
      </p:sp>
      <p:sp>
        <p:nvSpPr>
          <p:cNvPr id="6" name="TextBox 5"/>
          <p:cNvSpPr txBox="1"/>
          <p:nvPr/>
        </p:nvSpPr>
        <p:spPr>
          <a:xfrm>
            <a:off x="1432668" y="1930665"/>
            <a:ext cx="1556679" cy="369332"/>
          </a:xfrm>
          <a:prstGeom prst="rect">
            <a:avLst/>
          </a:prstGeom>
          <a:noFill/>
        </p:spPr>
        <p:txBody>
          <a:bodyPr wrap="square" rtlCol="0">
            <a:spAutoFit/>
          </a:bodyPr>
          <a:lstStyle/>
          <a:p>
            <a:pPr algn="ctr"/>
            <a:r>
              <a:rPr lang="en-US" dirty="0">
                <a:solidFill>
                  <a:schemeClr val="bg1"/>
                </a:solidFill>
              </a:rPr>
              <a:t>Eliminators</a:t>
            </a:r>
          </a:p>
        </p:txBody>
      </p:sp>
      <p:sp>
        <p:nvSpPr>
          <p:cNvPr id="7" name="TextBox 6"/>
          <p:cNvSpPr txBox="1"/>
          <p:nvPr/>
        </p:nvSpPr>
        <p:spPr>
          <a:xfrm>
            <a:off x="2508799" y="394224"/>
            <a:ext cx="1556679" cy="646331"/>
          </a:xfrm>
          <a:prstGeom prst="rect">
            <a:avLst/>
          </a:prstGeom>
          <a:noFill/>
        </p:spPr>
        <p:txBody>
          <a:bodyPr wrap="square" rtlCol="0">
            <a:spAutoFit/>
          </a:bodyPr>
          <a:lstStyle/>
          <a:p>
            <a:pPr algn="ctr"/>
            <a:r>
              <a:rPr lang="en-US" dirty="0"/>
              <a:t>Oil Sump and Pump</a:t>
            </a:r>
          </a:p>
        </p:txBody>
      </p:sp>
    </p:spTree>
    <p:extLst>
      <p:ext uri="{BB962C8B-B14F-4D97-AF65-F5344CB8AC3E}">
        <p14:creationId xmlns:p14="http://schemas.microsoft.com/office/powerpoint/2010/main" val="34635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CTAC\Chiller\DSCF4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Inside the 3 Stage Compressor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68</a:t>
            </a:fld>
            <a:endParaRPr lang="en-US"/>
          </a:p>
        </p:txBody>
      </p:sp>
    </p:spTree>
    <p:extLst>
      <p:ext uri="{BB962C8B-B14F-4D97-AF65-F5344CB8AC3E}">
        <p14:creationId xmlns:p14="http://schemas.microsoft.com/office/powerpoint/2010/main" val="26967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69</a:t>
            </a:fld>
            <a:endParaRPr lang="en-US"/>
          </a:p>
        </p:txBody>
      </p:sp>
      <p:pic>
        <p:nvPicPr>
          <p:cNvPr id="5122" name="Picture 2" descr="C:\Users\DSellers\Documents\Technical Pictures\CTAC\Chiller\DSCF49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2676" y="5983069"/>
            <a:ext cx="1904581" cy="646331"/>
          </a:xfrm>
          <a:prstGeom prst="rect">
            <a:avLst/>
          </a:prstGeom>
          <a:noFill/>
        </p:spPr>
        <p:txBody>
          <a:bodyPr wrap="square" rtlCol="0">
            <a:spAutoFit/>
          </a:bodyPr>
          <a:lstStyle/>
          <a:p>
            <a:pPr algn="ctr"/>
            <a:r>
              <a:rPr lang="en-US" dirty="0">
                <a:solidFill>
                  <a:schemeClr val="bg1"/>
                </a:solidFill>
              </a:rPr>
              <a:t>Impeller (One per Stage)</a:t>
            </a:r>
          </a:p>
        </p:txBody>
      </p:sp>
      <p:sp>
        <p:nvSpPr>
          <p:cNvPr id="6" name="TextBox 5"/>
          <p:cNvSpPr txBox="1"/>
          <p:nvPr/>
        </p:nvSpPr>
        <p:spPr>
          <a:xfrm>
            <a:off x="6848670" y="0"/>
            <a:ext cx="1759388" cy="646331"/>
          </a:xfrm>
          <a:prstGeom prst="rect">
            <a:avLst/>
          </a:prstGeom>
          <a:noFill/>
        </p:spPr>
        <p:txBody>
          <a:bodyPr wrap="square" rtlCol="0">
            <a:spAutoFit/>
          </a:bodyPr>
          <a:lstStyle/>
          <a:p>
            <a:pPr algn="ctr"/>
            <a:r>
              <a:rPr lang="en-US" dirty="0">
                <a:solidFill>
                  <a:schemeClr val="bg1"/>
                </a:solidFill>
              </a:rPr>
              <a:t>Diffuser (One per Stage)</a:t>
            </a:r>
          </a:p>
        </p:txBody>
      </p:sp>
      <p:cxnSp>
        <p:nvCxnSpPr>
          <p:cNvPr id="9" name="Straight Arrow Connector 8"/>
          <p:cNvCxnSpPr>
            <a:endCxn id="6" idx="1"/>
          </p:cNvCxnSpPr>
          <p:nvPr/>
        </p:nvCxnSpPr>
        <p:spPr>
          <a:xfrm flipV="1">
            <a:off x="5673012" y="323166"/>
            <a:ext cx="1175658" cy="619136"/>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3"/>
          </p:cNvCxnSpPr>
          <p:nvPr/>
        </p:nvCxnSpPr>
        <p:spPr>
          <a:xfrm flipH="1">
            <a:off x="2547257" y="4982547"/>
            <a:ext cx="1754155" cy="132368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1689" y="323165"/>
            <a:ext cx="2021633" cy="646331"/>
          </a:xfrm>
          <a:prstGeom prst="rect">
            <a:avLst/>
          </a:prstGeom>
          <a:noFill/>
        </p:spPr>
        <p:txBody>
          <a:bodyPr wrap="square" rtlCol="0">
            <a:spAutoFit/>
          </a:bodyPr>
          <a:lstStyle/>
          <a:p>
            <a:pPr algn="ctr"/>
            <a:r>
              <a:rPr lang="en-US" dirty="0">
                <a:solidFill>
                  <a:schemeClr val="bg1"/>
                </a:solidFill>
              </a:rPr>
              <a:t>Inlet Vane Linkage System</a:t>
            </a:r>
          </a:p>
        </p:txBody>
      </p:sp>
      <p:cxnSp>
        <p:nvCxnSpPr>
          <p:cNvPr id="19" name="Straight Arrow Connector 18"/>
          <p:cNvCxnSpPr>
            <a:endCxn id="18" idx="2"/>
          </p:cNvCxnSpPr>
          <p:nvPr/>
        </p:nvCxnSpPr>
        <p:spPr>
          <a:xfrm flipV="1">
            <a:off x="951722" y="969496"/>
            <a:ext cx="360784" cy="196964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187660" y="942302"/>
            <a:ext cx="1827547" cy="3347229"/>
          </a:xfrm>
          <a:custGeom>
            <a:avLst/>
            <a:gdLst>
              <a:gd name="connsiteX0" fmla="*/ 1605 w 1964534"/>
              <a:gd name="connsiteY0" fmla="*/ 1479245 h 3370162"/>
              <a:gd name="connsiteX1" fmla="*/ 38928 w 1964534"/>
              <a:gd name="connsiteY1" fmla="*/ 228943 h 3370162"/>
              <a:gd name="connsiteX2" fmla="*/ 262863 w 1964534"/>
              <a:gd name="connsiteY2" fmla="*/ 23670 h 3370162"/>
              <a:gd name="connsiteX3" fmla="*/ 430814 w 1964534"/>
              <a:gd name="connsiteY3" fmla="*/ 247605 h 3370162"/>
              <a:gd name="connsiteX4" fmla="*/ 374830 w 1964534"/>
              <a:gd name="connsiteY4" fmla="*/ 2179041 h 3370162"/>
              <a:gd name="connsiteX5" fmla="*/ 440144 w 1964534"/>
              <a:gd name="connsiteY5" fmla="*/ 2925490 h 3370162"/>
              <a:gd name="connsiteX6" fmla="*/ 971989 w 1964534"/>
              <a:gd name="connsiteY6" fmla="*/ 3354698 h 3370162"/>
              <a:gd name="connsiteX7" fmla="*/ 1522495 w 1964534"/>
              <a:gd name="connsiteY7" fmla="*/ 3168086 h 3370162"/>
              <a:gd name="connsiteX8" fmla="*/ 1942373 w 1964534"/>
              <a:gd name="connsiteY8" fmla="*/ 2179041 h 3370162"/>
              <a:gd name="connsiteX9" fmla="*/ 1905050 w 1964534"/>
              <a:gd name="connsiteY9" fmla="*/ 891417 h 3370162"/>
              <a:gd name="connsiteX0" fmla="*/ 1605 w 1905406"/>
              <a:gd name="connsiteY0" fmla="*/ 1479245 h 3370589"/>
              <a:gd name="connsiteX1" fmla="*/ 38928 w 1905406"/>
              <a:gd name="connsiteY1" fmla="*/ 228943 h 3370589"/>
              <a:gd name="connsiteX2" fmla="*/ 262863 w 1905406"/>
              <a:gd name="connsiteY2" fmla="*/ 23670 h 3370589"/>
              <a:gd name="connsiteX3" fmla="*/ 430814 w 1905406"/>
              <a:gd name="connsiteY3" fmla="*/ 247605 h 3370589"/>
              <a:gd name="connsiteX4" fmla="*/ 374830 w 1905406"/>
              <a:gd name="connsiteY4" fmla="*/ 2179041 h 3370589"/>
              <a:gd name="connsiteX5" fmla="*/ 440144 w 1905406"/>
              <a:gd name="connsiteY5" fmla="*/ 2925490 h 3370589"/>
              <a:gd name="connsiteX6" fmla="*/ 971989 w 1905406"/>
              <a:gd name="connsiteY6" fmla="*/ 3354698 h 3370589"/>
              <a:gd name="connsiteX7" fmla="*/ 1522495 w 1905406"/>
              <a:gd name="connsiteY7" fmla="*/ 3168086 h 3370589"/>
              <a:gd name="connsiteX8" fmla="*/ 1727769 w 1905406"/>
              <a:gd name="connsiteY8" fmla="*/ 2160380 h 3370589"/>
              <a:gd name="connsiteX9" fmla="*/ 1905050 w 1905406"/>
              <a:gd name="connsiteY9" fmla="*/ 891417 h 3370589"/>
              <a:gd name="connsiteX0" fmla="*/ 1605 w 1821860"/>
              <a:gd name="connsiteY0" fmla="*/ 1479245 h 3370589"/>
              <a:gd name="connsiteX1" fmla="*/ 38928 w 1821860"/>
              <a:gd name="connsiteY1" fmla="*/ 228943 h 3370589"/>
              <a:gd name="connsiteX2" fmla="*/ 262863 w 1821860"/>
              <a:gd name="connsiteY2" fmla="*/ 23670 h 3370589"/>
              <a:gd name="connsiteX3" fmla="*/ 430814 w 1821860"/>
              <a:gd name="connsiteY3" fmla="*/ 247605 h 3370589"/>
              <a:gd name="connsiteX4" fmla="*/ 374830 w 1821860"/>
              <a:gd name="connsiteY4" fmla="*/ 2179041 h 3370589"/>
              <a:gd name="connsiteX5" fmla="*/ 440144 w 1821860"/>
              <a:gd name="connsiteY5" fmla="*/ 2925490 h 3370589"/>
              <a:gd name="connsiteX6" fmla="*/ 971989 w 1821860"/>
              <a:gd name="connsiteY6" fmla="*/ 3354698 h 3370589"/>
              <a:gd name="connsiteX7" fmla="*/ 1522495 w 1821860"/>
              <a:gd name="connsiteY7" fmla="*/ 3168086 h 3370589"/>
              <a:gd name="connsiteX8" fmla="*/ 1727769 w 1821860"/>
              <a:gd name="connsiteY8" fmla="*/ 2160380 h 3370589"/>
              <a:gd name="connsiteX9" fmla="*/ 1821075 w 1821860"/>
              <a:gd name="connsiteY9" fmla="*/ 872756 h 3370589"/>
              <a:gd name="connsiteX0" fmla="*/ 1605 w 1828992"/>
              <a:gd name="connsiteY0" fmla="*/ 1479245 h 3370808"/>
              <a:gd name="connsiteX1" fmla="*/ 38928 w 1828992"/>
              <a:gd name="connsiteY1" fmla="*/ 228943 h 3370808"/>
              <a:gd name="connsiteX2" fmla="*/ 262863 w 1828992"/>
              <a:gd name="connsiteY2" fmla="*/ 23670 h 3370808"/>
              <a:gd name="connsiteX3" fmla="*/ 430814 w 1828992"/>
              <a:gd name="connsiteY3" fmla="*/ 247605 h 3370808"/>
              <a:gd name="connsiteX4" fmla="*/ 374830 w 1828992"/>
              <a:gd name="connsiteY4" fmla="*/ 2179041 h 3370808"/>
              <a:gd name="connsiteX5" fmla="*/ 440144 w 1828992"/>
              <a:gd name="connsiteY5" fmla="*/ 2925490 h 3370808"/>
              <a:gd name="connsiteX6" fmla="*/ 971989 w 1828992"/>
              <a:gd name="connsiteY6" fmla="*/ 3354698 h 3370808"/>
              <a:gd name="connsiteX7" fmla="*/ 1522495 w 1828992"/>
              <a:gd name="connsiteY7" fmla="*/ 3168086 h 3370808"/>
              <a:gd name="connsiteX8" fmla="*/ 1793083 w 1828992"/>
              <a:gd name="connsiteY8" fmla="*/ 2151050 h 3370808"/>
              <a:gd name="connsiteX9" fmla="*/ 1821075 w 1828992"/>
              <a:gd name="connsiteY9" fmla="*/ 872756 h 3370808"/>
              <a:gd name="connsiteX0" fmla="*/ 1605 w 1828992"/>
              <a:gd name="connsiteY0" fmla="*/ 1479081 h 3370644"/>
              <a:gd name="connsiteX1" fmla="*/ 38928 w 1828992"/>
              <a:gd name="connsiteY1" fmla="*/ 228779 h 3370644"/>
              <a:gd name="connsiteX2" fmla="*/ 262863 w 1828992"/>
              <a:gd name="connsiteY2" fmla="*/ 23506 h 3370644"/>
              <a:gd name="connsiteX3" fmla="*/ 430814 w 1828992"/>
              <a:gd name="connsiteY3" fmla="*/ 247441 h 3370644"/>
              <a:gd name="connsiteX4" fmla="*/ 374830 w 1828992"/>
              <a:gd name="connsiteY4" fmla="*/ 2178877 h 3370644"/>
              <a:gd name="connsiteX5" fmla="*/ 440144 w 1828992"/>
              <a:gd name="connsiteY5" fmla="*/ 2925326 h 3370644"/>
              <a:gd name="connsiteX6" fmla="*/ 971989 w 1828992"/>
              <a:gd name="connsiteY6" fmla="*/ 3354534 h 3370644"/>
              <a:gd name="connsiteX7" fmla="*/ 1522495 w 1828992"/>
              <a:gd name="connsiteY7" fmla="*/ 3167922 h 3370644"/>
              <a:gd name="connsiteX8" fmla="*/ 1793083 w 1828992"/>
              <a:gd name="connsiteY8" fmla="*/ 2150886 h 3370644"/>
              <a:gd name="connsiteX9" fmla="*/ 1821075 w 1828992"/>
              <a:gd name="connsiteY9" fmla="*/ 872592 h 3370644"/>
              <a:gd name="connsiteX0" fmla="*/ 1605 w 1828992"/>
              <a:gd name="connsiteY0" fmla="*/ 1487102 h 3378665"/>
              <a:gd name="connsiteX1" fmla="*/ 38928 w 1828992"/>
              <a:gd name="connsiteY1" fmla="*/ 236800 h 3378665"/>
              <a:gd name="connsiteX2" fmla="*/ 262863 w 1828992"/>
              <a:gd name="connsiteY2" fmla="*/ 31527 h 3378665"/>
              <a:gd name="connsiteX3" fmla="*/ 430814 w 1828992"/>
              <a:gd name="connsiteY3" fmla="*/ 255462 h 3378665"/>
              <a:gd name="connsiteX4" fmla="*/ 374830 w 1828992"/>
              <a:gd name="connsiteY4" fmla="*/ 2186898 h 3378665"/>
              <a:gd name="connsiteX5" fmla="*/ 440144 w 1828992"/>
              <a:gd name="connsiteY5" fmla="*/ 2933347 h 3378665"/>
              <a:gd name="connsiteX6" fmla="*/ 971989 w 1828992"/>
              <a:gd name="connsiteY6" fmla="*/ 3362555 h 3378665"/>
              <a:gd name="connsiteX7" fmla="*/ 1522495 w 1828992"/>
              <a:gd name="connsiteY7" fmla="*/ 3175943 h 3378665"/>
              <a:gd name="connsiteX8" fmla="*/ 1793083 w 1828992"/>
              <a:gd name="connsiteY8" fmla="*/ 2158907 h 3378665"/>
              <a:gd name="connsiteX9" fmla="*/ 1821075 w 1828992"/>
              <a:gd name="connsiteY9" fmla="*/ 880613 h 3378665"/>
              <a:gd name="connsiteX0" fmla="*/ 1605 w 1828992"/>
              <a:gd name="connsiteY0" fmla="*/ 1457240 h 3348803"/>
              <a:gd name="connsiteX1" fmla="*/ 38928 w 1828992"/>
              <a:gd name="connsiteY1" fmla="*/ 206938 h 3348803"/>
              <a:gd name="connsiteX2" fmla="*/ 262863 w 1828992"/>
              <a:gd name="connsiteY2" fmla="*/ 1665 h 3348803"/>
              <a:gd name="connsiteX3" fmla="*/ 430814 w 1828992"/>
              <a:gd name="connsiteY3" fmla="*/ 225600 h 3348803"/>
              <a:gd name="connsiteX4" fmla="*/ 374830 w 1828992"/>
              <a:gd name="connsiteY4" fmla="*/ 2157036 h 3348803"/>
              <a:gd name="connsiteX5" fmla="*/ 440144 w 1828992"/>
              <a:gd name="connsiteY5" fmla="*/ 2903485 h 3348803"/>
              <a:gd name="connsiteX6" fmla="*/ 971989 w 1828992"/>
              <a:gd name="connsiteY6" fmla="*/ 3332693 h 3348803"/>
              <a:gd name="connsiteX7" fmla="*/ 1522495 w 1828992"/>
              <a:gd name="connsiteY7" fmla="*/ 3146081 h 3348803"/>
              <a:gd name="connsiteX8" fmla="*/ 1793083 w 1828992"/>
              <a:gd name="connsiteY8" fmla="*/ 2129045 h 3348803"/>
              <a:gd name="connsiteX9" fmla="*/ 1821075 w 1828992"/>
              <a:gd name="connsiteY9" fmla="*/ 850751 h 3348803"/>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4031 w 1831418"/>
              <a:gd name="connsiteY0" fmla="*/ 1456441 h 3348004"/>
              <a:gd name="connsiteX1" fmla="*/ 32023 w 1831418"/>
              <a:gd name="connsiteY1" fmla="*/ 560702 h 3348004"/>
              <a:gd name="connsiteX2" fmla="*/ 265289 w 1831418"/>
              <a:gd name="connsiteY2" fmla="*/ 866 h 3348004"/>
              <a:gd name="connsiteX3" fmla="*/ 461231 w 1831418"/>
              <a:gd name="connsiteY3" fmla="*/ 486058 h 3348004"/>
              <a:gd name="connsiteX4" fmla="*/ 377256 w 1831418"/>
              <a:gd name="connsiteY4" fmla="*/ 2156237 h 3348004"/>
              <a:gd name="connsiteX5" fmla="*/ 442570 w 1831418"/>
              <a:gd name="connsiteY5" fmla="*/ 2902686 h 3348004"/>
              <a:gd name="connsiteX6" fmla="*/ 974415 w 1831418"/>
              <a:gd name="connsiteY6" fmla="*/ 3331894 h 3348004"/>
              <a:gd name="connsiteX7" fmla="*/ 1524921 w 1831418"/>
              <a:gd name="connsiteY7" fmla="*/ 3145282 h 3348004"/>
              <a:gd name="connsiteX8" fmla="*/ 1795509 w 1831418"/>
              <a:gd name="connsiteY8" fmla="*/ 2128246 h 3348004"/>
              <a:gd name="connsiteX9" fmla="*/ 1823501 w 1831418"/>
              <a:gd name="connsiteY9" fmla="*/ 849952 h 3348004"/>
              <a:gd name="connsiteX0" fmla="*/ 160 w 1827547"/>
              <a:gd name="connsiteY0" fmla="*/ 1456441 h 3348004"/>
              <a:gd name="connsiteX1" fmla="*/ 28152 w 1827547"/>
              <a:gd name="connsiteY1" fmla="*/ 560702 h 3348004"/>
              <a:gd name="connsiteX2" fmla="*/ 261418 w 1827547"/>
              <a:gd name="connsiteY2" fmla="*/ 866 h 3348004"/>
              <a:gd name="connsiteX3" fmla="*/ 457360 w 1827547"/>
              <a:gd name="connsiteY3" fmla="*/ 486058 h 3348004"/>
              <a:gd name="connsiteX4" fmla="*/ 373385 w 1827547"/>
              <a:gd name="connsiteY4" fmla="*/ 2156237 h 3348004"/>
              <a:gd name="connsiteX5" fmla="*/ 438699 w 1827547"/>
              <a:gd name="connsiteY5" fmla="*/ 2902686 h 3348004"/>
              <a:gd name="connsiteX6" fmla="*/ 970544 w 1827547"/>
              <a:gd name="connsiteY6" fmla="*/ 3331894 h 3348004"/>
              <a:gd name="connsiteX7" fmla="*/ 1521050 w 1827547"/>
              <a:gd name="connsiteY7" fmla="*/ 3145282 h 3348004"/>
              <a:gd name="connsiteX8" fmla="*/ 1791638 w 1827547"/>
              <a:gd name="connsiteY8" fmla="*/ 2128246 h 3348004"/>
              <a:gd name="connsiteX9" fmla="*/ 1819630 w 1827547"/>
              <a:gd name="connsiteY9" fmla="*/ 849952 h 3348004"/>
              <a:gd name="connsiteX0" fmla="*/ 160 w 1827547"/>
              <a:gd name="connsiteY0" fmla="*/ 1456116 h 3347679"/>
              <a:gd name="connsiteX1" fmla="*/ 28152 w 1827547"/>
              <a:gd name="connsiteY1" fmla="*/ 560377 h 3347679"/>
              <a:gd name="connsiteX2" fmla="*/ 261418 w 1827547"/>
              <a:gd name="connsiteY2" fmla="*/ 541 h 3347679"/>
              <a:gd name="connsiteX3" fmla="*/ 457360 w 1827547"/>
              <a:gd name="connsiteY3" fmla="*/ 485733 h 3347679"/>
              <a:gd name="connsiteX4" fmla="*/ 373385 w 1827547"/>
              <a:gd name="connsiteY4" fmla="*/ 2155912 h 3347679"/>
              <a:gd name="connsiteX5" fmla="*/ 438699 w 1827547"/>
              <a:gd name="connsiteY5" fmla="*/ 2902361 h 3347679"/>
              <a:gd name="connsiteX6" fmla="*/ 970544 w 1827547"/>
              <a:gd name="connsiteY6" fmla="*/ 3331569 h 3347679"/>
              <a:gd name="connsiteX7" fmla="*/ 1521050 w 1827547"/>
              <a:gd name="connsiteY7" fmla="*/ 3144957 h 3347679"/>
              <a:gd name="connsiteX8" fmla="*/ 1791638 w 1827547"/>
              <a:gd name="connsiteY8" fmla="*/ 2127921 h 3347679"/>
              <a:gd name="connsiteX9" fmla="*/ 1819630 w 1827547"/>
              <a:gd name="connsiteY9" fmla="*/ 849627 h 3347679"/>
              <a:gd name="connsiteX0" fmla="*/ 160 w 1827547"/>
              <a:gd name="connsiteY0" fmla="*/ 1455666 h 3347229"/>
              <a:gd name="connsiteX1" fmla="*/ 28152 w 1827547"/>
              <a:gd name="connsiteY1" fmla="*/ 559927 h 3347229"/>
              <a:gd name="connsiteX2" fmla="*/ 261418 w 1827547"/>
              <a:gd name="connsiteY2" fmla="*/ 91 h 3347229"/>
              <a:gd name="connsiteX3" fmla="*/ 45736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 name="connsiteX0" fmla="*/ 160 w 1827547"/>
              <a:gd name="connsiteY0" fmla="*/ 1456440 h 3348003"/>
              <a:gd name="connsiteX1" fmla="*/ 28152 w 1827547"/>
              <a:gd name="connsiteY1" fmla="*/ 560701 h 3348003"/>
              <a:gd name="connsiteX2" fmla="*/ 261418 w 1827547"/>
              <a:gd name="connsiteY2" fmla="*/ 865 h 3348003"/>
              <a:gd name="connsiteX3" fmla="*/ 448030 w 1827547"/>
              <a:gd name="connsiteY3" fmla="*/ 486057 h 3348003"/>
              <a:gd name="connsiteX4" fmla="*/ 373385 w 1827547"/>
              <a:gd name="connsiteY4" fmla="*/ 2156236 h 3348003"/>
              <a:gd name="connsiteX5" fmla="*/ 438699 w 1827547"/>
              <a:gd name="connsiteY5" fmla="*/ 2902685 h 3348003"/>
              <a:gd name="connsiteX6" fmla="*/ 970544 w 1827547"/>
              <a:gd name="connsiteY6" fmla="*/ 3331893 h 3348003"/>
              <a:gd name="connsiteX7" fmla="*/ 1521050 w 1827547"/>
              <a:gd name="connsiteY7" fmla="*/ 3145281 h 3348003"/>
              <a:gd name="connsiteX8" fmla="*/ 1791638 w 1827547"/>
              <a:gd name="connsiteY8" fmla="*/ 2128245 h 3348003"/>
              <a:gd name="connsiteX9" fmla="*/ 1819630 w 1827547"/>
              <a:gd name="connsiteY9" fmla="*/ 849951 h 3348003"/>
              <a:gd name="connsiteX0" fmla="*/ 160 w 1827547"/>
              <a:gd name="connsiteY0" fmla="*/ 1455666 h 3347229"/>
              <a:gd name="connsiteX1" fmla="*/ 28152 w 1827547"/>
              <a:gd name="connsiteY1" fmla="*/ 559927 h 3347229"/>
              <a:gd name="connsiteX2" fmla="*/ 261418 w 1827547"/>
              <a:gd name="connsiteY2" fmla="*/ 91 h 3347229"/>
              <a:gd name="connsiteX3" fmla="*/ 44803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547" h="3347229">
                <a:moveTo>
                  <a:pt x="160" y="1455666"/>
                </a:moveTo>
                <a:cubicBezTo>
                  <a:pt x="-2950" y="951813"/>
                  <a:pt x="40593" y="811853"/>
                  <a:pt x="28152" y="559927"/>
                </a:cubicBezTo>
                <a:cubicBezTo>
                  <a:pt x="15711" y="308001"/>
                  <a:pt x="4826" y="-6129"/>
                  <a:pt x="261418" y="91"/>
                </a:cubicBezTo>
                <a:cubicBezTo>
                  <a:pt x="518010" y="6311"/>
                  <a:pt x="457361" y="107392"/>
                  <a:pt x="448030" y="485283"/>
                </a:cubicBezTo>
                <a:cubicBezTo>
                  <a:pt x="438699" y="863174"/>
                  <a:pt x="374940" y="1752691"/>
                  <a:pt x="373385" y="2155462"/>
                </a:cubicBezTo>
                <a:cubicBezTo>
                  <a:pt x="371830" y="2558233"/>
                  <a:pt x="339173" y="2705968"/>
                  <a:pt x="438699" y="2901911"/>
                </a:cubicBezTo>
                <a:cubicBezTo>
                  <a:pt x="538225" y="3097854"/>
                  <a:pt x="790152" y="3290686"/>
                  <a:pt x="970544" y="3331119"/>
                </a:cubicBezTo>
                <a:cubicBezTo>
                  <a:pt x="1150936" y="3371552"/>
                  <a:pt x="1384201" y="3345115"/>
                  <a:pt x="1521050" y="3144507"/>
                </a:cubicBezTo>
                <a:cubicBezTo>
                  <a:pt x="1657899" y="2943899"/>
                  <a:pt x="1741875" y="2510026"/>
                  <a:pt x="1791638" y="2127471"/>
                </a:cubicBezTo>
                <a:cubicBezTo>
                  <a:pt x="1841401" y="1744916"/>
                  <a:pt x="1827405" y="1063781"/>
                  <a:pt x="1819630" y="849177"/>
                </a:cubicBezTo>
              </a:path>
            </a:pathLst>
          </a:custGeom>
          <a:noFill/>
          <a:ln w="254000" cap="rnd">
            <a:solidFill>
              <a:srgbClr val="66FFFF">
                <a:alpha val="50000"/>
              </a:srgbClr>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15207" y="3116996"/>
            <a:ext cx="1759388" cy="1477328"/>
          </a:xfrm>
          <a:prstGeom prst="rect">
            <a:avLst/>
          </a:prstGeom>
          <a:noFill/>
        </p:spPr>
        <p:txBody>
          <a:bodyPr wrap="square" rtlCol="0">
            <a:spAutoFit/>
          </a:bodyPr>
          <a:lstStyle/>
          <a:p>
            <a:pPr algn="ctr"/>
            <a:r>
              <a:rPr lang="en-US" dirty="0">
                <a:solidFill>
                  <a:schemeClr val="bg1"/>
                </a:solidFill>
              </a:rPr>
              <a:t>Refrigerant Flow Through a Typical Compressor Stage</a:t>
            </a:r>
          </a:p>
        </p:txBody>
      </p:sp>
    </p:spTree>
    <p:extLst>
      <p:ext uri="{BB962C8B-B14F-4D97-AF65-F5344CB8AC3E}">
        <p14:creationId xmlns:p14="http://schemas.microsoft.com/office/powerpoint/2010/main" val="39045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Technical Pictures\Clouds Sunrise Sunset Rainbows\2013-03-20 Rainbow out of PDX and into Midway\DSCN4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a:t>
            </a:fld>
            <a:endParaRPr lang="en-US"/>
          </a:p>
        </p:txBody>
      </p:sp>
    </p:spTree>
    <p:extLst>
      <p:ext uri="{BB962C8B-B14F-4D97-AF65-F5344CB8AC3E}">
        <p14:creationId xmlns:p14="http://schemas.microsoft.com/office/powerpoint/2010/main" val="11836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543300" cy="1143000"/>
          </a:xfrm>
        </p:spPr>
        <p:txBody>
          <a:bodyPr/>
          <a:lstStyle/>
          <a:p>
            <a:r>
              <a:rPr lang="en-US" dirty="0"/>
              <a:t>Inlet Vanes and Suction Elbow</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70</a:t>
            </a:fld>
            <a:endParaRPr lang="en-US"/>
          </a:p>
        </p:txBody>
      </p:sp>
      <p:pic>
        <p:nvPicPr>
          <p:cNvPr id="6146" name="Picture 2" descr="C:\Users\DSellers\Documents\Technical Pictures\CTAC\Chiller\DSCF4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353"/>
          <p:cNvGrpSpPr>
            <a:grpSpLocks noChangeAspect="1"/>
          </p:cNvGrpSpPr>
          <p:nvPr/>
        </p:nvGrpSpPr>
        <p:grpSpPr>
          <a:xfrm>
            <a:off x="7654126" y="1236154"/>
            <a:ext cx="834962" cy="914400"/>
            <a:chOff x="2759405" y="2981392"/>
            <a:chExt cx="1857991" cy="2034760"/>
          </a:xfrm>
        </p:grpSpPr>
        <p:sp>
          <p:nvSpPr>
            <p:cNvPr id="355" name="Freeform 354"/>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56" name="Oval 355"/>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57" name="Rectangle 356"/>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58" name="Group 357"/>
            <p:cNvGrpSpPr/>
            <p:nvPr/>
          </p:nvGrpSpPr>
          <p:grpSpPr>
            <a:xfrm>
              <a:off x="2873429" y="3327560"/>
              <a:ext cx="1430100" cy="1430100"/>
              <a:chOff x="2857281" y="3476040"/>
              <a:chExt cx="1430100" cy="1430100"/>
            </a:xfrm>
          </p:grpSpPr>
          <p:sp>
            <p:nvSpPr>
              <p:cNvPr id="364" name="Oval 363"/>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365" name="Oval 36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66" name="Group 47"/>
              <p:cNvGrpSpPr/>
              <p:nvPr/>
            </p:nvGrpSpPr>
            <p:grpSpPr>
              <a:xfrm rot="5400000" flipH="1">
                <a:off x="3451291" y="4019158"/>
                <a:ext cx="870227" cy="630634"/>
                <a:chOff x="6588124" y="776289"/>
                <a:chExt cx="1112837" cy="806448"/>
              </a:xfrm>
              <a:noFill/>
            </p:grpSpPr>
            <p:sp>
              <p:nvSpPr>
                <p:cNvPr id="380" name="Freeform 379"/>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1" name="Freeform 380"/>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2" name="Freeform 381"/>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367" name="Group 48"/>
              <p:cNvGrpSpPr/>
              <p:nvPr/>
            </p:nvGrpSpPr>
            <p:grpSpPr>
              <a:xfrm rot="16200000" flipH="1">
                <a:off x="2825621" y="3728668"/>
                <a:ext cx="870227" cy="630634"/>
                <a:chOff x="6588124" y="776289"/>
                <a:chExt cx="1112837" cy="806448"/>
              </a:xfrm>
              <a:noFill/>
            </p:grpSpPr>
            <p:sp>
              <p:nvSpPr>
                <p:cNvPr id="377" name="Freeform 376"/>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8" name="Freeform 377"/>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9" name="Freeform 378"/>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368" name="Freeform 36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0" name="Freeform 3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5" name="Freeform 374"/>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6" name="Freeform 375"/>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9" name="Freeform 358"/>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361" name="Straight Connector 360"/>
            <p:cNvCxnSpPr>
              <a:stCxn id="356"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386" name="Straight Connector 385"/>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8"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Adding Hot Gas Bypass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71</a:t>
            </a:fld>
            <a:endParaRPr lang="en-US"/>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582444" y="4542565"/>
            <a:ext cx="3808956" cy="1280160"/>
            <a:chOff x="3582444" y="4542565"/>
            <a:chExt cx="3808956" cy="1280160"/>
          </a:xfrm>
        </p:grpSpPr>
        <p:grpSp>
          <p:nvGrpSpPr>
            <p:cNvPr id="75" name="Group 74"/>
            <p:cNvGrpSpPr/>
            <p:nvPr/>
          </p:nvGrpSpPr>
          <p:grpSpPr>
            <a:xfrm>
              <a:off x="3686743" y="4542565"/>
              <a:ext cx="2918509" cy="1280160"/>
              <a:chOff x="4307423" y="1202014"/>
              <a:chExt cx="2918509" cy="1280160"/>
            </a:xfrm>
          </p:grpSpPr>
          <p:sp>
            <p:nvSpPr>
              <p:cNvPr id="113" name="Oval 112"/>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Arc 75"/>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09" y="6255717"/>
            <a:ext cx="1269817"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5593556" y="2099303"/>
            <a:ext cx="23487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stCxn id="351" idx="0"/>
          </p:cNvCxnSpPr>
          <p:nvPr/>
        </p:nvCxnSpPr>
        <p:spPr>
          <a:xfrm flipH="1">
            <a:off x="5593557" y="2099303"/>
            <a:ext cx="2308933"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5593556" y="2876718"/>
            <a:ext cx="203893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349" idx="0"/>
          </p:cNvCxnSpPr>
          <p:nvPr/>
        </p:nvCxnSpPr>
        <p:spPr>
          <a:xfrm flipH="1">
            <a:off x="5593557" y="2876458"/>
            <a:ext cx="197997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noFill/>
        </p:spPr>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cxnSp>
        <p:nvCxnSpPr>
          <p:cNvPr id="269" name="Straight Connector 268"/>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502047" y="3600601"/>
            <a:ext cx="0" cy="398035"/>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5506659" y="3999958"/>
            <a:ext cx="670624"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98" name="Freeform 297"/>
          <p:cNvSpPr/>
          <p:nvPr/>
        </p:nvSpPr>
        <p:spPr>
          <a:xfrm>
            <a:off x="6140850" y="3768676"/>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gradFill flip="none" rotWithShape="1">
              <a:gsLst>
                <a:gs pos="0">
                  <a:srgbClr val="FF0000"/>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Connector 298"/>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sp>
        <p:nvSpPr>
          <p:cNvPr id="349" name="Freeform 348"/>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350"/>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2" name="Straight Connector 351"/>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275" name="Straight Connector 274"/>
          <p:cNvCxnSpPr/>
          <p:nvPr/>
        </p:nvCxnSpPr>
        <p:spPr>
          <a:xfrm flipV="1">
            <a:off x="5498644" y="445930"/>
            <a:ext cx="0" cy="291247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106246" y="3124149"/>
            <a:ext cx="456355" cy="714378"/>
            <a:chOff x="5106246" y="3124149"/>
            <a:chExt cx="456355" cy="714378"/>
          </a:xfrm>
        </p:grpSpPr>
        <p:cxnSp>
          <p:nvCxnSpPr>
            <p:cNvPr id="348" name="Straight Connector 347"/>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a:grpSpLocks noChangeAspect="1"/>
            </p:cNvGrpSpPr>
            <p:nvPr/>
          </p:nvGrpSpPr>
          <p:grpSpPr>
            <a:xfrm rot="16200000">
              <a:off x="5385165" y="3421073"/>
              <a:ext cx="234343" cy="120528"/>
              <a:chOff x="4009046" y="4527096"/>
              <a:chExt cx="468686" cy="241056"/>
            </a:xfrm>
          </p:grpSpPr>
          <p:grpSp>
            <p:nvGrpSpPr>
              <p:cNvPr id="280" name="Group 279"/>
              <p:cNvGrpSpPr/>
              <p:nvPr/>
            </p:nvGrpSpPr>
            <p:grpSpPr>
              <a:xfrm>
                <a:off x="4009046" y="4527096"/>
                <a:ext cx="468686" cy="241056"/>
                <a:chOff x="4267200" y="4527096"/>
                <a:chExt cx="468686" cy="241056"/>
              </a:xfrm>
            </p:grpSpPr>
            <p:sp>
              <p:nvSpPr>
                <p:cNvPr id="285" name="Isosceles Triangle 284"/>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Oval 28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rot="16200000">
              <a:off x="4899401" y="3431006"/>
              <a:ext cx="714378" cy="100664"/>
              <a:chOff x="4267200" y="4343399"/>
              <a:chExt cx="457200" cy="64428"/>
            </a:xfrm>
            <a:solidFill>
              <a:schemeClr val="bg1">
                <a:lumMod val="75000"/>
              </a:schemeClr>
            </a:solidFill>
          </p:grpSpPr>
          <p:sp>
            <p:nvSpPr>
              <p:cNvPr id="321" name="Rectangle 3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p:cNvGrpSpPr/>
              <p:nvPr/>
            </p:nvGrpSpPr>
            <p:grpSpPr>
              <a:xfrm>
                <a:off x="4267200" y="4343399"/>
                <a:ext cx="457200" cy="64428"/>
                <a:chOff x="4267200" y="4343399"/>
                <a:chExt cx="457200" cy="64428"/>
              </a:xfrm>
              <a:grpFill/>
            </p:grpSpPr>
            <p:cxnSp>
              <p:nvCxnSpPr>
                <p:cNvPr id="325" name="Straight Connector 32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39" name="Straight Connector 338"/>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rot="5400000" flipH="1">
              <a:off x="4918452" y="3431006"/>
              <a:ext cx="476252" cy="100664"/>
              <a:chOff x="4343400" y="4343399"/>
              <a:chExt cx="304800" cy="64428"/>
            </a:xfrm>
            <a:solidFill>
              <a:schemeClr val="bg1">
                <a:lumMod val="75000"/>
              </a:schemeClr>
            </a:solidFill>
          </p:grpSpPr>
          <p:sp>
            <p:nvSpPr>
              <p:cNvPr id="341" name="Rectangle 34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4343400" y="4343399"/>
                <a:ext cx="304800" cy="64428"/>
                <a:chOff x="4343400" y="4343399"/>
                <a:chExt cx="304800" cy="64428"/>
              </a:xfrm>
              <a:grpFill/>
            </p:grpSpPr>
            <p:cxnSp>
              <p:nvCxnSpPr>
                <p:cNvPr id="343" name="Straight Connector 342"/>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049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72</a:t>
            </a:fld>
            <a:endParaRPr lang="en-US"/>
          </a:p>
        </p:txBody>
      </p:sp>
      <p:pic>
        <p:nvPicPr>
          <p:cNvPr id="4098" name="Picture 2" descr="C:\ComIT\Project Data\DavisHall\CITRIS - Davis Hall Pictures\03-30-10 - Chiller Details\Hot gas bypass conn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166"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6" name="Right Arrow 5"/>
          <p:cNvSpPr/>
          <p:nvPr/>
        </p:nvSpPr>
        <p:spPr>
          <a:xfrm rot="925713">
            <a:off x="2182353"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8325" y="2417005"/>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3375334" y="25189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019073">
            <a:off x="2214729" y="318688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299496"/>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11" name="Right Arrow 10"/>
          <p:cNvSpPr/>
          <p:nvPr/>
        </p:nvSpPr>
        <p:spPr>
          <a:xfrm rot="9331662">
            <a:off x="3875182" y="544621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30148" y="1068577"/>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13" name="Right Arrow 12"/>
          <p:cNvSpPr/>
          <p:nvPr/>
        </p:nvSpPr>
        <p:spPr>
          <a:xfrm rot="7876498">
            <a:off x="6547247" y="186253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DavisHall\CITRIS - Davis Hall Pictures\Chiller HGB and Inlet Vane Sensors\1 Inlet Guide V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6">
              <a:alpha val="50000"/>
            </a:schemeClr>
          </a:solidFill>
          <a:effectLst>
            <a:softEdge rad="63500"/>
          </a:effectLst>
        </p:spPr>
        <p:txBody>
          <a:bodyPr vert="horz" lIns="91440" tIns="45720" rIns="91440" bIns="45720" rtlCol="0" anchor="ctr">
            <a:normAutofit/>
          </a:bodyPr>
          <a:lstStyle/>
          <a:p>
            <a:pPr>
              <a:tabLst>
                <a:tab pos="8002588" algn="r"/>
              </a:tabLst>
            </a:pPr>
            <a:r>
              <a:rPr lang="en-US" dirty="0">
                <a:solidFill>
                  <a:schemeClr val="bg1"/>
                </a:solidFill>
              </a:rPr>
              <a:t>Logging a Centrifugal Chiller’s Inlet Vanes and Hot Gas Bypass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73</a:t>
            </a:fld>
            <a:endParaRPr lang="en-US"/>
          </a:p>
        </p:txBody>
      </p:sp>
    </p:spTree>
    <p:extLst>
      <p:ext uri="{BB962C8B-B14F-4D97-AF65-F5344CB8AC3E}">
        <p14:creationId xmlns:p14="http://schemas.microsoft.com/office/powerpoint/2010/main" val="36479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74</a:t>
            </a:fld>
            <a:endParaRPr lang="en-US"/>
          </a:p>
        </p:txBody>
      </p:sp>
      <p:pic>
        <p:nvPicPr>
          <p:cNvPr id="2050" name="Picture 2" descr="C:\ComIT\Project Data\DavisHall\CITRIS - Davis Hall Pictures\Chiller HGB and Inlet Vane Sensors\2 Inlet Sensor Insta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75</a:t>
            </a:fld>
            <a:endParaRPr lang="en-US"/>
          </a:p>
        </p:txBody>
      </p:sp>
      <p:pic>
        <p:nvPicPr>
          <p:cNvPr id="3074" name="Picture 2" descr="C:\ComIT\Project Data\DavisHall\CITRIS - Davis Hall Pictures\Chiller HGB and Inlet Vane Sensors\3 Inlet Cable Connec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76</a:t>
            </a:fld>
            <a:endParaRPr lang="en-US"/>
          </a:p>
        </p:txBody>
      </p:sp>
      <p:pic>
        <p:nvPicPr>
          <p:cNvPr id="4098" name="Picture 2" descr="C:\ComIT\Project Data\DavisHall\CITRIS - Davis Hall Pictures\Chiller HGB and Inlet Vane Sensors\H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77</a:t>
            </a:fld>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2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606" name="Straight Connector 605"/>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7" name="Title 556"/>
          <p:cNvSpPr>
            <a:spLocks noGrp="1"/>
          </p:cNvSpPr>
          <p:nvPr>
            <p:ph type="title"/>
          </p:nvPr>
        </p:nvSpPr>
        <p:spPr>
          <a:xfrm>
            <a:off x="4572000" y="5833872"/>
            <a:ext cx="4416552" cy="941832"/>
          </a:xfrm>
        </p:spPr>
        <p:txBody>
          <a:bodyPr>
            <a:normAutofit/>
          </a:bodyPr>
          <a:lstStyle/>
          <a:p>
            <a:pPr algn="r"/>
            <a:r>
              <a:rPr lang="en-US" sz="2400" dirty="0"/>
              <a:t>Adding “Free Cooling”</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78</a:t>
            </a:fld>
            <a:endParaRPr lang="en-US"/>
          </a:p>
        </p:txBody>
      </p: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613" idx="0"/>
          </p:cNvCxnSpPr>
          <p:nvPr/>
        </p:nvCxnSpPr>
        <p:spPr>
          <a:xfrm flipH="1">
            <a:off x="6483367" y="2876458"/>
            <a:ext cx="109016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5593556" y="2876743"/>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593556" y="2876743"/>
            <a:ext cx="513051"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3582444" y="4542565"/>
            <a:ext cx="3808956" cy="1280160"/>
            <a:chOff x="3582444" y="4542565"/>
            <a:chExt cx="3808956" cy="1280160"/>
          </a:xfrm>
        </p:grpSpPr>
        <p:grpSp>
          <p:nvGrpSpPr>
            <p:cNvPr id="460" name="Group 459"/>
            <p:cNvGrpSpPr/>
            <p:nvPr/>
          </p:nvGrpSpPr>
          <p:grpSpPr>
            <a:xfrm>
              <a:off x="3686743" y="4542565"/>
              <a:ext cx="2918509" cy="1280160"/>
              <a:chOff x="4307423" y="1202014"/>
              <a:chExt cx="2918509" cy="1280160"/>
            </a:xfrm>
          </p:grpSpPr>
          <p:sp>
            <p:nvSpPr>
              <p:cNvPr id="492" name="Oval 491"/>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Arc 493"/>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1" name="Arc 460"/>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Arc 461"/>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3" name="Arc 462"/>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Rectangle 463"/>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6" name="Straight Connector 465"/>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4" name="Arc 473"/>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5" name="Straight Connector 474"/>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endCxn id="480"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80" name="Arc 479"/>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1" name="Straight Connector 480"/>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85" name="Arc 484"/>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6" name="Group 485"/>
            <p:cNvGrpSpPr/>
            <p:nvPr/>
          </p:nvGrpSpPr>
          <p:grpSpPr>
            <a:xfrm rot="5400000">
              <a:off x="7162799" y="5356028"/>
              <a:ext cx="2" cy="457200"/>
              <a:chOff x="1031439" y="3825049"/>
              <a:chExt cx="2" cy="457200"/>
            </a:xfrm>
          </p:grpSpPr>
          <p:cxnSp>
            <p:nvCxnSpPr>
              <p:cNvPr id="490" name="Straight Connector 489"/>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7" name="Group 486"/>
            <p:cNvGrpSpPr/>
            <p:nvPr/>
          </p:nvGrpSpPr>
          <p:grpSpPr>
            <a:xfrm rot="5400000">
              <a:off x="7162608" y="4543912"/>
              <a:ext cx="2" cy="457200"/>
              <a:chOff x="1031439" y="3825049"/>
              <a:chExt cx="2" cy="457200"/>
            </a:xfrm>
          </p:grpSpPr>
          <p:cxnSp>
            <p:nvCxnSpPr>
              <p:cNvPr id="488" name="Straight Connector 487"/>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95" name="Group 494"/>
          <p:cNvGrpSpPr/>
          <p:nvPr/>
        </p:nvGrpSpPr>
        <p:grpSpPr>
          <a:xfrm>
            <a:off x="152400" y="1115203"/>
            <a:ext cx="3808956" cy="1280160"/>
            <a:chOff x="762000" y="1115203"/>
            <a:chExt cx="3808956" cy="1280160"/>
          </a:xfrm>
        </p:grpSpPr>
        <p:grpSp>
          <p:nvGrpSpPr>
            <p:cNvPr id="496" name="Group 495"/>
            <p:cNvGrpSpPr/>
            <p:nvPr/>
          </p:nvGrpSpPr>
          <p:grpSpPr>
            <a:xfrm>
              <a:off x="866299" y="1115203"/>
              <a:ext cx="2918509" cy="1280160"/>
              <a:chOff x="4307423" y="1202014"/>
              <a:chExt cx="2918509" cy="1280160"/>
            </a:xfrm>
          </p:grpSpPr>
          <p:sp>
            <p:nvSpPr>
              <p:cNvPr id="528" name="Oval 52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c 529"/>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7" name="Arc 496"/>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8" name="Arc 497"/>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 name="Arc 49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0" name="Rectangle 49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10" name="Arc 509"/>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1" name="Straight Connector 510"/>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a:endCxn id="516"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6" name="Arc 515"/>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7" name="Straight Connector 516"/>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21" name="Arc 520"/>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2" name="Group 521"/>
            <p:cNvGrpSpPr/>
            <p:nvPr/>
          </p:nvGrpSpPr>
          <p:grpSpPr>
            <a:xfrm rot="5400000">
              <a:off x="4342355" y="1928666"/>
              <a:ext cx="2" cy="457200"/>
              <a:chOff x="1031439" y="3825049"/>
              <a:chExt cx="2" cy="457200"/>
            </a:xfrm>
          </p:grpSpPr>
          <p:cxnSp>
            <p:nvCxnSpPr>
              <p:cNvPr id="526" name="Straight Connector 52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523" name="Group 522"/>
            <p:cNvGrpSpPr/>
            <p:nvPr/>
          </p:nvGrpSpPr>
          <p:grpSpPr>
            <a:xfrm rot="5400000">
              <a:off x="4342164" y="1116550"/>
              <a:ext cx="2" cy="457200"/>
              <a:chOff x="1031439" y="3825049"/>
              <a:chExt cx="2" cy="457200"/>
            </a:xfrm>
          </p:grpSpPr>
          <p:cxnSp>
            <p:nvCxnSpPr>
              <p:cNvPr id="524" name="Straight Connector 523"/>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723313"/>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8" name="Right Arrow 54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ight Arrow 548"/>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2" name="Right Arrow 551"/>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ight Arrow 552"/>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2862620"/>
            <a:ext cx="1318015" cy="1754326"/>
          </a:xfrm>
          <a:prstGeom prst="rect">
            <a:avLst/>
          </a:prstGeom>
          <a:noFill/>
        </p:spPr>
        <p:txBody>
          <a:bodyPr wrap="square" rtlCol="0">
            <a:spAutoFit/>
          </a:bodyPr>
          <a:lstStyle/>
          <a:p>
            <a:r>
              <a:rPr lang="en-US" dirty="0">
                <a:solidFill>
                  <a:schemeClr val="bg1"/>
                </a:solidFill>
              </a:rPr>
              <a:t>2 Position Valve (Typical of 2;  Open for Free Cooling)</a:t>
            </a:r>
          </a:p>
        </p:txBody>
      </p:sp>
      <p:cxnSp>
        <p:nvCxnSpPr>
          <p:cNvPr id="563" name="Straight Connector 562"/>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V="1">
            <a:off x="5502047" y="3600601"/>
            <a:ext cx="0" cy="398035"/>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H="1">
            <a:off x="5514633" y="4007932"/>
            <a:ext cx="670624"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12" name="Freeform 611"/>
          <p:cNvSpPr/>
          <p:nvPr/>
        </p:nvSpPr>
        <p:spPr>
          <a:xfrm>
            <a:off x="6140850" y="3773992"/>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gradFill flip="none" rotWithShape="1">
              <a:gsLst>
                <a:gs pos="0">
                  <a:srgbClr val="FF0000"/>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flipH="1">
            <a:off x="5598181" y="2097745"/>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5598181" y="2097745"/>
            <a:ext cx="513051"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561" name="Straight Connector 560"/>
          <p:cNvCxnSpPr/>
          <p:nvPr/>
        </p:nvCxnSpPr>
        <p:spPr>
          <a:xfrm flipV="1">
            <a:off x="5498644" y="445930"/>
            <a:ext cx="0" cy="291247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54" name="Group 653"/>
          <p:cNvGrpSpPr/>
          <p:nvPr/>
        </p:nvGrpSpPr>
        <p:grpSpPr>
          <a:xfrm>
            <a:off x="5106246" y="3124149"/>
            <a:ext cx="456355" cy="714378"/>
            <a:chOff x="5106246" y="3124149"/>
            <a:chExt cx="456355" cy="714378"/>
          </a:xfrm>
        </p:grpSpPr>
        <p:cxnSp>
          <p:nvCxnSpPr>
            <p:cNvPr id="585" name="Straight Connector 584"/>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6" name="Group 585"/>
            <p:cNvGrpSpPr/>
            <p:nvPr/>
          </p:nvGrpSpPr>
          <p:grpSpPr>
            <a:xfrm rot="16200000">
              <a:off x="4899401" y="3431006"/>
              <a:ext cx="714378" cy="100664"/>
              <a:chOff x="4267200" y="4343399"/>
              <a:chExt cx="457200" cy="64428"/>
            </a:xfrm>
            <a:solidFill>
              <a:schemeClr val="bg1">
                <a:lumMod val="75000"/>
              </a:schemeClr>
            </a:solidFill>
          </p:grpSpPr>
          <p:sp>
            <p:nvSpPr>
              <p:cNvPr id="594" name="Rectangle 593"/>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5" name="Group 594"/>
              <p:cNvGrpSpPr/>
              <p:nvPr/>
            </p:nvGrpSpPr>
            <p:grpSpPr>
              <a:xfrm>
                <a:off x="4267200" y="4343399"/>
                <a:ext cx="457200" cy="64428"/>
                <a:chOff x="4267200" y="4343399"/>
                <a:chExt cx="457200" cy="64428"/>
              </a:xfrm>
              <a:grpFill/>
            </p:grpSpPr>
            <p:cxnSp>
              <p:nvCxnSpPr>
                <p:cNvPr id="596" name="Straight Connector 595"/>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88" name="Straight Connector 587"/>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9" name="Group 578"/>
            <p:cNvGrpSpPr>
              <a:grpSpLocks noChangeAspect="1"/>
            </p:cNvGrpSpPr>
            <p:nvPr/>
          </p:nvGrpSpPr>
          <p:grpSpPr>
            <a:xfrm rot="16200000">
              <a:off x="5385165" y="3421073"/>
              <a:ext cx="234343" cy="120528"/>
              <a:chOff x="4009046" y="4527096"/>
              <a:chExt cx="468686" cy="241056"/>
            </a:xfrm>
          </p:grpSpPr>
          <p:grpSp>
            <p:nvGrpSpPr>
              <p:cNvPr id="580" name="Group 579"/>
              <p:cNvGrpSpPr/>
              <p:nvPr/>
            </p:nvGrpSpPr>
            <p:grpSpPr>
              <a:xfrm>
                <a:off x="4009046" y="4527096"/>
                <a:ext cx="468686" cy="241056"/>
                <a:chOff x="4267200" y="4527096"/>
                <a:chExt cx="468686" cy="241056"/>
              </a:xfrm>
            </p:grpSpPr>
            <p:sp>
              <p:nvSpPr>
                <p:cNvPr id="582" name="Isosceles Triangle 581"/>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Isosceles Triangle 582"/>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Oval 580"/>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p:cNvGrpSpPr/>
            <p:nvPr/>
          </p:nvGrpSpPr>
          <p:grpSpPr>
            <a:xfrm rot="5400000" flipH="1">
              <a:off x="4918452" y="3431006"/>
              <a:ext cx="476252" cy="100664"/>
              <a:chOff x="4343400" y="4343399"/>
              <a:chExt cx="304800" cy="64428"/>
            </a:xfrm>
            <a:solidFill>
              <a:schemeClr val="bg1">
                <a:lumMod val="75000"/>
              </a:schemeClr>
            </a:solidFill>
          </p:grpSpPr>
          <p:sp>
            <p:nvSpPr>
              <p:cNvPr id="646" name="Rectangle 645"/>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7" name="Group 646"/>
              <p:cNvGrpSpPr/>
              <p:nvPr/>
            </p:nvGrpSpPr>
            <p:grpSpPr>
              <a:xfrm>
                <a:off x="4343400" y="4343399"/>
                <a:ext cx="304800" cy="64428"/>
                <a:chOff x="4343400" y="4343399"/>
                <a:chExt cx="304800" cy="64428"/>
              </a:xfrm>
              <a:grpFill/>
            </p:grpSpPr>
            <p:cxnSp>
              <p:nvCxnSpPr>
                <p:cNvPr id="650" name="Straight Connector 64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444" name="Straight Connector 443"/>
          <p:cNvCxnSpPr/>
          <p:nvPr/>
        </p:nvCxnSpPr>
        <p:spPr>
          <a:xfrm flipV="1">
            <a:off x="6300588" y="452390"/>
            <a:ext cx="0" cy="877631"/>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8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4572000"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79</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24996"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606" name="Straight Connector 605"/>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5593556" y="2876743"/>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593556" y="2876743"/>
              <a:ext cx="513051"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cxnSp>
          <p:nvCxnSpPr>
            <p:cNvPr id="563" name="Straight Connector 562"/>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V="1">
              <a:off x="5502047" y="3600601"/>
              <a:ext cx="0" cy="398035"/>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H="1">
              <a:off x="5514633" y="4007932"/>
              <a:ext cx="670624" cy="0"/>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12" name="Freeform 611"/>
            <p:cNvSpPr/>
            <p:nvPr/>
          </p:nvSpPr>
          <p:spPr>
            <a:xfrm>
              <a:off x="6140850" y="3773992"/>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flipH="1">
              <a:off x="5598181" y="2097745"/>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5598181" y="2097745"/>
              <a:ext cx="513051"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561" name="Straight Connector 560"/>
            <p:cNvCxnSpPr/>
            <p:nvPr/>
          </p:nvCxnSpPr>
          <p:spPr>
            <a:xfrm flipV="1">
              <a:off x="5498644" y="445930"/>
              <a:ext cx="0" cy="2912470"/>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654" name="Group 653"/>
            <p:cNvGrpSpPr/>
            <p:nvPr/>
          </p:nvGrpSpPr>
          <p:grpSpPr>
            <a:xfrm>
              <a:off x="5106246" y="3124149"/>
              <a:ext cx="456355" cy="714378"/>
              <a:chOff x="5106246" y="3124149"/>
              <a:chExt cx="456355" cy="714378"/>
            </a:xfrm>
          </p:grpSpPr>
          <p:cxnSp>
            <p:nvCxnSpPr>
              <p:cNvPr id="585" name="Straight Connector 584"/>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6" name="Group 585"/>
              <p:cNvGrpSpPr/>
              <p:nvPr/>
            </p:nvGrpSpPr>
            <p:grpSpPr>
              <a:xfrm rot="16200000">
                <a:off x="4899401" y="3431006"/>
                <a:ext cx="714378" cy="100664"/>
                <a:chOff x="4267200" y="4343399"/>
                <a:chExt cx="457200" cy="64428"/>
              </a:xfrm>
              <a:solidFill>
                <a:schemeClr val="bg1">
                  <a:lumMod val="75000"/>
                </a:schemeClr>
              </a:solidFill>
            </p:grpSpPr>
            <p:sp>
              <p:nvSpPr>
                <p:cNvPr id="594" name="Rectangle 593"/>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5" name="Group 594"/>
                <p:cNvGrpSpPr/>
                <p:nvPr/>
              </p:nvGrpSpPr>
              <p:grpSpPr>
                <a:xfrm>
                  <a:off x="4267200" y="4343399"/>
                  <a:ext cx="457200" cy="64428"/>
                  <a:chOff x="4267200" y="4343399"/>
                  <a:chExt cx="457200" cy="64428"/>
                </a:xfrm>
                <a:grpFill/>
              </p:grpSpPr>
              <p:cxnSp>
                <p:nvCxnSpPr>
                  <p:cNvPr id="596" name="Straight Connector 595"/>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88" name="Straight Connector 587"/>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9" name="Group 578"/>
              <p:cNvGrpSpPr>
                <a:grpSpLocks noChangeAspect="1"/>
              </p:cNvGrpSpPr>
              <p:nvPr/>
            </p:nvGrpSpPr>
            <p:grpSpPr>
              <a:xfrm rot="16200000">
                <a:off x="5385165" y="3421073"/>
                <a:ext cx="234343" cy="120528"/>
                <a:chOff x="4009046" y="4527096"/>
                <a:chExt cx="468686" cy="241056"/>
              </a:xfrm>
            </p:grpSpPr>
            <p:grpSp>
              <p:nvGrpSpPr>
                <p:cNvPr id="580" name="Group 579"/>
                <p:cNvGrpSpPr/>
                <p:nvPr/>
              </p:nvGrpSpPr>
              <p:grpSpPr>
                <a:xfrm>
                  <a:off x="4009046" y="4527096"/>
                  <a:ext cx="468686" cy="241056"/>
                  <a:chOff x="4267200" y="4527096"/>
                  <a:chExt cx="468686" cy="241056"/>
                </a:xfrm>
              </p:grpSpPr>
              <p:sp>
                <p:nvSpPr>
                  <p:cNvPr id="582" name="Isosceles Triangle 581"/>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Isosceles Triangle 582"/>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Oval 580"/>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p:cNvGrpSpPr/>
              <p:nvPr/>
            </p:nvGrpSpPr>
            <p:grpSpPr>
              <a:xfrm rot="5400000" flipH="1">
                <a:off x="4918452" y="3431006"/>
                <a:ext cx="476252" cy="100664"/>
                <a:chOff x="4343400" y="4343399"/>
                <a:chExt cx="304800" cy="64428"/>
              </a:xfrm>
              <a:solidFill>
                <a:schemeClr val="bg1">
                  <a:lumMod val="75000"/>
                </a:schemeClr>
              </a:solidFill>
            </p:grpSpPr>
            <p:sp>
              <p:nvSpPr>
                <p:cNvPr id="646" name="Rectangle 645"/>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7" name="Group 646"/>
                <p:cNvGrpSpPr/>
                <p:nvPr/>
              </p:nvGrpSpPr>
              <p:grpSpPr>
                <a:xfrm>
                  <a:off x="4343400" y="4343399"/>
                  <a:ext cx="304800" cy="64428"/>
                  <a:chOff x="4343400" y="4343399"/>
                  <a:chExt cx="304800" cy="64428"/>
                </a:xfrm>
                <a:grpFill/>
              </p:grpSpPr>
              <p:cxnSp>
                <p:nvCxnSpPr>
                  <p:cNvPr id="650" name="Straight Connector 64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5475" y="0"/>
            <a:ext cx="9144000" cy="6858000"/>
          </a:xfrm>
          <a:prstGeom prst="rect">
            <a:avLst/>
          </a:prstGeom>
        </p:spPr>
      </p:pic>
      <p:pic>
        <p:nvPicPr>
          <p:cNvPr id="434" name="Picture 433">
            <a:extLst>
              <a:ext uri="{FF2B5EF4-FFF2-40B4-BE49-F238E27FC236}">
                <a16:creationId xmlns:a16="http://schemas.microsoft.com/office/drawing/2014/main" id="{E6C6173E-5DB2-456C-8AAC-A836923F1EAB}"/>
              </a:ext>
            </a:extLst>
          </p:cNvPr>
          <p:cNvPicPr>
            <a:picLocks noChangeAspect="1"/>
          </p:cNvPicPr>
          <p:nvPr/>
        </p:nvPicPr>
        <p:blipFill>
          <a:blip r:embed="rId3"/>
          <a:stretch>
            <a:fillRect/>
          </a:stretch>
        </p:blipFill>
        <p:spPr>
          <a:xfrm>
            <a:off x="-3580437" y="152401"/>
            <a:ext cx="2514600" cy="18859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1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avid\Documents\Technical Pictures\Clouds Sunrise Sunset Rainbows\To Cloud Appreciation Society\Traveling to St. John\Clouds approaching Atlanta - Rainbow 0-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47"/>
            <a:ext cx="9144000" cy="6545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a:t>
            </a:fld>
            <a:endParaRPr lang="en-US"/>
          </a:p>
        </p:txBody>
      </p:sp>
    </p:spTree>
    <p:extLst>
      <p:ext uri="{BB962C8B-B14F-4D97-AF65-F5344CB8AC3E}">
        <p14:creationId xmlns:p14="http://schemas.microsoft.com/office/powerpoint/2010/main" val="12938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8770975"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80</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33179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606" name="Straight Connector 605"/>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5593556" y="2876743"/>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593556" y="2876743"/>
              <a:ext cx="513051"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cxnSp>
          <p:nvCxnSpPr>
            <p:cNvPr id="563" name="Straight Connector 562"/>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V="1">
              <a:off x="5502047" y="3600601"/>
              <a:ext cx="0" cy="398035"/>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H="1">
              <a:off x="5514633" y="4007932"/>
              <a:ext cx="670624" cy="0"/>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12" name="Freeform 611"/>
            <p:cNvSpPr/>
            <p:nvPr/>
          </p:nvSpPr>
          <p:spPr>
            <a:xfrm>
              <a:off x="6140850" y="3773992"/>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flipH="1">
              <a:off x="5598181" y="2097745"/>
              <a:ext cx="513055"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5598181" y="2097745"/>
              <a:ext cx="513051"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561" name="Straight Connector 560"/>
            <p:cNvCxnSpPr/>
            <p:nvPr/>
          </p:nvCxnSpPr>
          <p:spPr>
            <a:xfrm flipV="1">
              <a:off x="5498644" y="445930"/>
              <a:ext cx="0" cy="2912470"/>
            </a:xfrm>
            <a:prstGeom prst="line">
              <a:avLst/>
            </a:prstGeom>
            <a:ln w="44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654" name="Group 653"/>
            <p:cNvGrpSpPr/>
            <p:nvPr/>
          </p:nvGrpSpPr>
          <p:grpSpPr>
            <a:xfrm>
              <a:off x="5106246" y="3124149"/>
              <a:ext cx="456355" cy="714378"/>
              <a:chOff x="5106246" y="3124149"/>
              <a:chExt cx="456355" cy="714378"/>
            </a:xfrm>
          </p:grpSpPr>
          <p:cxnSp>
            <p:nvCxnSpPr>
              <p:cNvPr id="585" name="Straight Connector 584"/>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6" name="Group 585"/>
              <p:cNvGrpSpPr/>
              <p:nvPr/>
            </p:nvGrpSpPr>
            <p:grpSpPr>
              <a:xfrm rot="16200000">
                <a:off x="4899401" y="3431006"/>
                <a:ext cx="714378" cy="100664"/>
                <a:chOff x="4267200" y="4343399"/>
                <a:chExt cx="457200" cy="64428"/>
              </a:xfrm>
              <a:solidFill>
                <a:schemeClr val="bg1">
                  <a:lumMod val="75000"/>
                </a:schemeClr>
              </a:solidFill>
            </p:grpSpPr>
            <p:sp>
              <p:nvSpPr>
                <p:cNvPr id="594" name="Rectangle 593"/>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5" name="Group 594"/>
                <p:cNvGrpSpPr/>
                <p:nvPr/>
              </p:nvGrpSpPr>
              <p:grpSpPr>
                <a:xfrm>
                  <a:off x="4267200" y="4343399"/>
                  <a:ext cx="457200" cy="64428"/>
                  <a:chOff x="4267200" y="4343399"/>
                  <a:chExt cx="457200" cy="64428"/>
                </a:xfrm>
                <a:grpFill/>
              </p:grpSpPr>
              <p:cxnSp>
                <p:nvCxnSpPr>
                  <p:cNvPr id="596" name="Straight Connector 595"/>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88" name="Straight Connector 587"/>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9" name="Group 578"/>
              <p:cNvGrpSpPr>
                <a:grpSpLocks noChangeAspect="1"/>
              </p:cNvGrpSpPr>
              <p:nvPr/>
            </p:nvGrpSpPr>
            <p:grpSpPr>
              <a:xfrm rot="16200000">
                <a:off x="5385165" y="3421073"/>
                <a:ext cx="234343" cy="120528"/>
                <a:chOff x="4009046" y="4527096"/>
                <a:chExt cx="468686" cy="241056"/>
              </a:xfrm>
            </p:grpSpPr>
            <p:grpSp>
              <p:nvGrpSpPr>
                <p:cNvPr id="580" name="Group 579"/>
                <p:cNvGrpSpPr/>
                <p:nvPr/>
              </p:nvGrpSpPr>
              <p:grpSpPr>
                <a:xfrm>
                  <a:off x="4009046" y="4527096"/>
                  <a:ext cx="468686" cy="241056"/>
                  <a:chOff x="4267200" y="4527096"/>
                  <a:chExt cx="468686" cy="241056"/>
                </a:xfrm>
              </p:grpSpPr>
              <p:sp>
                <p:nvSpPr>
                  <p:cNvPr id="582" name="Isosceles Triangle 581"/>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Isosceles Triangle 582"/>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Oval 580"/>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p:cNvGrpSpPr/>
              <p:nvPr/>
            </p:nvGrpSpPr>
            <p:grpSpPr>
              <a:xfrm rot="5400000" flipH="1">
                <a:off x="4918452" y="3431006"/>
                <a:ext cx="476252" cy="100664"/>
                <a:chOff x="4343400" y="4343399"/>
                <a:chExt cx="304800" cy="64428"/>
              </a:xfrm>
              <a:solidFill>
                <a:schemeClr val="bg1">
                  <a:lumMod val="75000"/>
                </a:schemeClr>
              </a:solidFill>
            </p:grpSpPr>
            <p:sp>
              <p:nvSpPr>
                <p:cNvPr id="646" name="Rectangle 645"/>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7" name="Group 646"/>
                <p:cNvGrpSpPr/>
                <p:nvPr/>
              </p:nvGrpSpPr>
              <p:grpSpPr>
                <a:xfrm>
                  <a:off x="4343400" y="4343399"/>
                  <a:ext cx="304800" cy="64428"/>
                  <a:chOff x="4343400" y="4343399"/>
                  <a:chExt cx="304800" cy="64428"/>
                </a:xfrm>
                <a:grpFill/>
              </p:grpSpPr>
              <p:cxnSp>
                <p:nvCxnSpPr>
                  <p:cNvPr id="650" name="Straight Connector 64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34" name="Picture 433">
            <a:extLst>
              <a:ext uri="{FF2B5EF4-FFF2-40B4-BE49-F238E27FC236}">
                <a16:creationId xmlns:a16="http://schemas.microsoft.com/office/drawing/2014/main" id="{E6C6173E-5DB2-456C-8AAC-A836923F1EAB}"/>
              </a:ext>
            </a:extLst>
          </p:cNvPr>
          <p:cNvPicPr>
            <a:picLocks noChangeAspect="1"/>
          </p:cNvPicPr>
          <p:nvPr/>
        </p:nvPicPr>
        <p:blipFill>
          <a:blip r:embed="rId3"/>
          <a:stretch>
            <a:fillRect/>
          </a:stretch>
        </p:blipFill>
        <p:spPr>
          <a:xfrm>
            <a:off x="228600" y="171450"/>
            <a:ext cx="2514600" cy="18859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86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81</a:t>
            </a:fld>
            <a:endParaRPr lang="en-US"/>
          </a:p>
        </p:txBody>
      </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34" name="Picture 433">
            <a:extLst>
              <a:ext uri="{FF2B5EF4-FFF2-40B4-BE49-F238E27FC236}">
                <a16:creationId xmlns:a16="http://schemas.microsoft.com/office/drawing/2014/main" id="{E6C6173E-5DB2-456C-8AAC-A836923F1EAB}"/>
              </a:ext>
            </a:extLst>
          </p:cNvPr>
          <p:cNvPicPr>
            <a:picLocks noChangeAspect="1"/>
          </p:cNvPicPr>
          <p:nvPr/>
        </p:nvPicPr>
        <p:blipFill>
          <a:blip r:embed="rId3"/>
          <a:stretch>
            <a:fillRect/>
          </a:stretch>
        </p:blipFill>
        <p:spPr>
          <a:xfrm>
            <a:off x="228600" y="171450"/>
            <a:ext cx="2514600" cy="1885950"/>
          </a:xfrm>
          <a:prstGeom prst="rect">
            <a:avLst/>
          </a:prstGeom>
          <a:effectLst>
            <a:outerShdw blurRad="50800" dist="38100" dir="2700000" algn="tl" rotWithShape="0">
              <a:prstClr val="black">
                <a:alpha val="40000"/>
              </a:prstClr>
            </a:outerShdw>
          </a:effectLst>
        </p:spPr>
      </p:pic>
      <p:pic>
        <p:nvPicPr>
          <p:cNvPr id="435" name="Picture 434">
            <a:extLst>
              <a:ext uri="{FF2B5EF4-FFF2-40B4-BE49-F238E27FC236}">
                <a16:creationId xmlns:a16="http://schemas.microsoft.com/office/drawing/2014/main" id="{8F3A4046-CDB8-4B49-ADDB-B78F0BBF6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62200"/>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cxnSp>
        <p:nvCxnSpPr>
          <p:cNvPr id="436" name="Straight Connector 435">
            <a:extLst>
              <a:ext uri="{FF2B5EF4-FFF2-40B4-BE49-F238E27FC236}">
                <a16:creationId xmlns:a16="http://schemas.microsoft.com/office/drawing/2014/main" id="{99E6D6F1-A949-4C80-8555-FE15EE28E5E1}"/>
              </a:ext>
            </a:extLst>
          </p:cNvPr>
          <p:cNvCxnSpPr>
            <a:cxnSpLocks/>
          </p:cNvCxnSpPr>
          <p:nvPr/>
        </p:nvCxnSpPr>
        <p:spPr>
          <a:xfrm flipV="1">
            <a:off x="3810000" y="1295400"/>
            <a:ext cx="1371600" cy="10668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B85D49E-A2CF-4620-B238-94BA78678885}"/>
              </a:ext>
            </a:extLst>
          </p:cNvPr>
          <p:cNvCxnSpPr>
            <a:cxnSpLocks/>
          </p:cNvCxnSpPr>
          <p:nvPr/>
        </p:nvCxnSpPr>
        <p:spPr>
          <a:xfrm flipH="1" flipV="1">
            <a:off x="1981200" y="762000"/>
            <a:ext cx="1828800" cy="16002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8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wipe(down)">
                                      <p:cBhvr>
                                        <p:cTn id="11" dur="500"/>
                                        <p:tgtEl>
                                          <p:spTgt spid="436"/>
                                        </p:tgtEl>
                                      </p:cBhvr>
                                    </p:animEffect>
                                  </p:childTnLst>
                                </p:cTn>
                              </p:par>
                              <p:par>
                                <p:cTn id="12" presetID="22" presetClass="entr" presetSubtype="4" fill="hold" nodeType="withEffect">
                                  <p:stCondLst>
                                    <p:cond delay="0"/>
                                  </p:stCondLst>
                                  <p:childTnLst>
                                    <p:set>
                                      <p:cBhvr>
                                        <p:cTn id="13" dur="1" fill="hold">
                                          <p:stCondLst>
                                            <p:cond delay="0"/>
                                          </p:stCondLst>
                                        </p:cTn>
                                        <p:tgtEl>
                                          <p:spTgt spid="437"/>
                                        </p:tgtEl>
                                        <p:attrNameLst>
                                          <p:attrName>style.visibility</p:attrName>
                                        </p:attrNameLst>
                                      </p:cBhvr>
                                      <p:to>
                                        <p:strVal val="visible"/>
                                      </p:to>
                                    </p:set>
                                    <p:animEffect transition="in" filter="wipe(down)">
                                      <p:cBhvr>
                                        <p:cTn id="14" dur="500"/>
                                        <p:tgtEl>
                                          <p:spTgt spid="4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436"/>
                                        </p:tgtEl>
                                      </p:cBhvr>
                                    </p:animEffect>
                                    <p:set>
                                      <p:cBhvr>
                                        <p:cTn id="19" dur="1" fill="hold">
                                          <p:stCondLst>
                                            <p:cond delay="499"/>
                                          </p:stCondLst>
                                        </p:cTn>
                                        <p:tgtEl>
                                          <p:spTgt spid="436"/>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437"/>
                                        </p:tgtEl>
                                      </p:cBhvr>
                                    </p:animEffect>
                                    <p:set>
                                      <p:cBhvr>
                                        <p:cTn id="22" dur="1" fill="hold">
                                          <p:stCondLst>
                                            <p:cond delay="499"/>
                                          </p:stCondLst>
                                        </p:cTn>
                                        <p:tgtEl>
                                          <p:spTgt spid="437"/>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435"/>
                                        </p:tgtEl>
                                      </p:cBhvr>
                                    </p:animEffect>
                                    <p:set>
                                      <p:cBhvr>
                                        <p:cTn id="26" dur="1" fill="hold">
                                          <p:stCondLst>
                                            <p:cond delay="499"/>
                                          </p:stCondLst>
                                        </p:cTn>
                                        <p:tgtEl>
                                          <p:spTgt spid="4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82</a:t>
            </a:fld>
            <a:endParaRPr lang="en-US"/>
          </a:p>
        </p:txBody>
      </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34" name="Picture 433">
            <a:extLst>
              <a:ext uri="{FF2B5EF4-FFF2-40B4-BE49-F238E27FC236}">
                <a16:creationId xmlns:a16="http://schemas.microsoft.com/office/drawing/2014/main" id="{E6C6173E-5DB2-456C-8AAC-A836923F1EAB}"/>
              </a:ext>
            </a:extLst>
          </p:cNvPr>
          <p:cNvPicPr>
            <a:picLocks noChangeAspect="1"/>
          </p:cNvPicPr>
          <p:nvPr/>
        </p:nvPicPr>
        <p:blipFill>
          <a:blip r:embed="rId4"/>
          <a:stretch>
            <a:fillRect/>
          </a:stretch>
        </p:blipFill>
        <p:spPr>
          <a:xfrm>
            <a:off x="228600" y="171450"/>
            <a:ext cx="2514600" cy="1885950"/>
          </a:xfrm>
          <a:prstGeom prst="rect">
            <a:avLst/>
          </a:prstGeom>
          <a:effectLst>
            <a:outerShdw blurRad="50800" dist="38100" dir="2700000" algn="tl" rotWithShape="0">
              <a:prstClr val="black">
                <a:alpha val="40000"/>
              </a:prstClr>
            </a:outerShdw>
          </a:effectLst>
        </p:spPr>
      </p:pic>
      <p:cxnSp>
        <p:nvCxnSpPr>
          <p:cNvPr id="436" name="Straight Connector 435">
            <a:extLst>
              <a:ext uri="{FF2B5EF4-FFF2-40B4-BE49-F238E27FC236}">
                <a16:creationId xmlns:a16="http://schemas.microsoft.com/office/drawing/2014/main" id="{99E6D6F1-A949-4C80-8555-FE15EE28E5E1}"/>
              </a:ext>
            </a:extLst>
          </p:cNvPr>
          <p:cNvCxnSpPr>
            <a:cxnSpLocks/>
            <a:stCxn id="3" idx="1"/>
          </p:cNvCxnSpPr>
          <p:nvPr/>
        </p:nvCxnSpPr>
        <p:spPr>
          <a:xfrm flipH="1">
            <a:off x="4191000" y="3397135"/>
            <a:ext cx="1015538" cy="1632065"/>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BB85D49E-A2CF-4620-B238-94BA78678885}"/>
              </a:ext>
            </a:extLst>
          </p:cNvPr>
          <p:cNvCxnSpPr>
            <a:cxnSpLocks/>
            <a:stCxn id="3" idx="1"/>
          </p:cNvCxnSpPr>
          <p:nvPr/>
        </p:nvCxnSpPr>
        <p:spPr>
          <a:xfrm flipH="1" flipV="1">
            <a:off x="685800" y="1600201"/>
            <a:ext cx="4520738" cy="1796934"/>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183B43A-EA27-4D1F-B105-164F5C765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38" y="2025535"/>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8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wipe(right)">
                                      <p:cBhvr>
                                        <p:cTn id="11" dur="500"/>
                                        <p:tgtEl>
                                          <p:spTgt spid="436"/>
                                        </p:tgtEl>
                                      </p:cBhvr>
                                    </p:animEffect>
                                  </p:childTnLst>
                                </p:cTn>
                              </p:par>
                              <p:par>
                                <p:cTn id="12" presetID="22" presetClass="entr" presetSubtype="4" fill="hold" nodeType="withEffect">
                                  <p:stCondLst>
                                    <p:cond delay="0"/>
                                  </p:stCondLst>
                                  <p:childTnLst>
                                    <p:set>
                                      <p:cBhvr>
                                        <p:cTn id="13" dur="1" fill="hold">
                                          <p:stCondLst>
                                            <p:cond delay="0"/>
                                          </p:stCondLst>
                                        </p:cTn>
                                        <p:tgtEl>
                                          <p:spTgt spid="437"/>
                                        </p:tgtEl>
                                        <p:attrNameLst>
                                          <p:attrName>style.visibility</p:attrName>
                                        </p:attrNameLst>
                                      </p:cBhvr>
                                      <p:to>
                                        <p:strVal val="visible"/>
                                      </p:to>
                                    </p:set>
                                    <p:animEffect transition="in" filter="wipe(down)">
                                      <p:cBhvr>
                                        <p:cTn id="14"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5128-5FCF-447E-9AA9-B9FB6E1D1E16}"/>
              </a:ext>
            </a:extLst>
          </p:cNvPr>
          <p:cNvSpPr>
            <a:spLocks noGrp="1"/>
          </p:cNvSpPr>
          <p:nvPr>
            <p:ph type="title"/>
          </p:nvPr>
        </p:nvSpPr>
        <p:spPr/>
        <p:txBody>
          <a:bodyPr/>
          <a:lstStyle/>
          <a:p>
            <a:r>
              <a:rPr lang="en-US" dirty="0"/>
              <a:t>A Heat Recovery Centrifugal Chiller</a:t>
            </a:r>
          </a:p>
        </p:txBody>
      </p:sp>
      <p:sp>
        <p:nvSpPr>
          <p:cNvPr id="5" name="Content Placeholder 4">
            <a:extLst>
              <a:ext uri="{FF2B5EF4-FFF2-40B4-BE49-F238E27FC236}">
                <a16:creationId xmlns:a16="http://schemas.microsoft.com/office/drawing/2014/main" id="{E29EE7B5-5B85-4611-9DF6-4443035B3CF7}"/>
              </a:ext>
            </a:extLst>
          </p:cNvPr>
          <p:cNvSpPr>
            <a:spLocks noGrp="1"/>
          </p:cNvSpPr>
          <p:nvPr>
            <p:ph idx="1"/>
          </p:nvPr>
        </p:nvSpPr>
        <p:spPr/>
        <p:txBody>
          <a:bodyPr/>
          <a:lstStyle/>
          <a:p>
            <a:r>
              <a:rPr lang="en-US" dirty="0"/>
              <a:t>The chiller in the following slide has a second condenser tube bundle that is piped to the heating hot water system.   This allows the hot gas off of the compressor to be used to generate hot water for reheat loads prior to having its heat rejected to the cooling tower via the traditional condenser.</a:t>
            </a:r>
          </a:p>
        </p:txBody>
      </p:sp>
      <p:sp>
        <p:nvSpPr>
          <p:cNvPr id="3" name="Footer Placeholder 2">
            <a:extLst>
              <a:ext uri="{FF2B5EF4-FFF2-40B4-BE49-F238E27FC236}">
                <a16:creationId xmlns:a16="http://schemas.microsoft.com/office/drawing/2014/main" id="{A4E2CF6F-BF7E-4B75-BAD4-4E4BAAA17DD3}"/>
              </a:ext>
            </a:extLst>
          </p:cNvPr>
          <p:cNvSpPr>
            <a:spLocks noGrp="1"/>
          </p:cNvSpPr>
          <p:nvPr>
            <p:ph type="ftr" sz="quarter" idx="10"/>
          </p:nvPr>
        </p:nvSpPr>
        <p:spPr/>
        <p:txBody>
          <a:bodyPr/>
          <a:lstStyle/>
          <a:p>
            <a:r>
              <a:rPr lang="en-US"/>
              <a:t>Vapor Compression Cycle</a:t>
            </a:r>
            <a:endParaRPr lang="en-US" dirty="0"/>
          </a:p>
        </p:txBody>
      </p:sp>
      <p:sp>
        <p:nvSpPr>
          <p:cNvPr id="4" name="Slide Number Placeholder 3">
            <a:extLst>
              <a:ext uri="{FF2B5EF4-FFF2-40B4-BE49-F238E27FC236}">
                <a16:creationId xmlns:a16="http://schemas.microsoft.com/office/drawing/2014/main" id="{482E8064-A306-4C79-873C-A474475E73D4}"/>
              </a:ext>
            </a:extLst>
          </p:cNvPr>
          <p:cNvSpPr>
            <a:spLocks noGrp="1"/>
          </p:cNvSpPr>
          <p:nvPr>
            <p:ph type="sldNum" sz="quarter" idx="11"/>
          </p:nvPr>
        </p:nvSpPr>
        <p:spPr/>
        <p:txBody>
          <a:bodyPr/>
          <a:lstStyle/>
          <a:p>
            <a:fld id="{A9320731-3B2C-4107-8664-CAD7BE973DC8}" type="slidenum">
              <a:rPr lang="en-US" smtClean="0"/>
              <a:pPr/>
              <a:t>83</a:t>
            </a:fld>
            <a:endParaRPr lang="en-US"/>
          </a:p>
        </p:txBody>
      </p:sp>
    </p:spTree>
    <p:extLst>
      <p:ext uri="{BB962C8B-B14F-4D97-AF65-F5344CB8AC3E}">
        <p14:creationId xmlns:p14="http://schemas.microsoft.com/office/powerpoint/2010/main" val="29025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8653AE-DD3E-48F4-B6B7-4AE312F8EAFD}"/>
              </a:ext>
            </a:extLst>
          </p:cNvPr>
          <p:cNvSpPr>
            <a:spLocks noGrp="1"/>
          </p:cNvSpPr>
          <p:nvPr>
            <p:ph type="ftr" sz="quarter" idx="10"/>
          </p:nvPr>
        </p:nvSpPr>
        <p:spPr/>
        <p:txBody>
          <a:bodyPr/>
          <a:lstStyle/>
          <a:p>
            <a:r>
              <a:rPr lang="en-US"/>
              <a:t>Vapor Compression Cycle</a:t>
            </a:r>
            <a:endParaRPr lang="en-US" dirty="0"/>
          </a:p>
        </p:txBody>
      </p:sp>
      <p:sp>
        <p:nvSpPr>
          <p:cNvPr id="5" name="Slide Number Placeholder 4">
            <a:extLst>
              <a:ext uri="{FF2B5EF4-FFF2-40B4-BE49-F238E27FC236}">
                <a16:creationId xmlns:a16="http://schemas.microsoft.com/office/drawing/2014/main" id="{D76BA4A4-E474-48C1-9853-B2BC3AD6CE63}"/>
              </a:ext>
            </a:extLst>
          </p:cNvPr>
          <p:cNvSpPr>
            <a:spLocks noGrp="1"/>
          </p:cNvSpPr>
          <p:nvPr>
            <p:ph type="sldNum" sz="quarter" idx="11"/>
          </p:nvPr>
        </p:nvSpPr>
        <p:spPr/>
        <p:txBody>
          <a:bodyPr/>
          <a:lstStyle/>
          <a:p>
            <a:fld id="{A9320731-3B2C-4107-8664-CAD7BE973DC8}" type="slidenum">
              <a:rPr lang="en-US" smtClean="0"/>
              <a:pPr/>
              <a:t>84</a:t>
            </a:fld>
            <a:endParaRPr lang="en-US"/>
          </a:p>
        </p:txBody>
      </p:sp>
      <p:pic>
        <p:nvPicPr>
          <p:cNvPr id="7" name="Picture 6">
            <a:extLst>
              <a:ext uri="{FF2B5EF4-FFF2-40B4-BE49-F238E27FC236}">
                <a16:creationId xmlns:a16="http://schemas.microsoft.com/office/drawing/2014/main" id="{473D765D-4CC2-43B7-B5F1-B56818CE5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603FF39D-5782-409A-B540-57310C49D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5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8653AE-DD3E-48F4-B6B7-4AE312F8EAFD}"/>
              </a:ext>
            </a:extLst>
          </p:cNvPr>
          <p:cNvSpPr>
            <a:spLocks noGrp="1"/>
          </p:cNvSpPr>
          <p:nvPr>
            <p:ph type="ftr" sz="quarter" idx="10"/>
          </p:nvPr>
        </p:nvSpPr>
        <p:spPr/>
        <p:txBody>
          <a:bodyPr/>
          <a:lstStyle/>
          <a:p>
            <a:r>
              <a:rPr lang="en-US"/>
              <a:t>Vapor Compression Cycle</a:t>
            </a:r>
            <a:endParaRPr lang="en-US" dirty="0"/>
          </a:p>
        </p:txBody>
      </p:sp>
      <p:sp>
        <p:nvSpPr>
          <p:cNvPr id="5" name="Slide Number Placeholder 4">
            <a:extLst>
              <a:ext uri="{FF2B5EF4-FFF2-40B4-BE49-F238E27FC236}">
                <a16:creationId xmlns:a16="http://schemas.microsoft.com/office/drawing/2014/main" id="{D76BA4A4-E474-48C1-9853-B2BC3AD6CE63}"/>
              </a:ext>
            </a:extLst>
          </p:cNvPr>
          <p:cNvSpPr>
            <a:spLocks noGrp="1"/>
          </p:cNvSpPr>
          <p:nvPr>
            <p:ph type="sldNum" sz="quarter" idx="11"/>
          </p:nvPr>
        </p:nvSpPr>
        <p:spPr/>
        <p:txBody>
          <a:bodyPr/>
          <a:lstStyle/>
          <a:p>
            <a:fld id="{A9320731-3B2C-4107-8664-CAD7BE973DC8}" type="slidenum">
              <a:rPr lang="en-US" smtClean="0"/>
              <a:pPr/>
              <a:t>85</a:t>
            </a:fld>
            <a:endParaRPr lang="en-US"/>
          </a:p>
        </p:txBody>
      </p:sp>
      <p:pic>
        <p:nvPicPr>
          <p:cNvPr id="3" name="Picture 2">
            <a:extLst>
              <a:ext uri="{FF2B5EF4-FFF2-40B4-BE49-F238E27FC236}">
                <a16:creationId xmlns:a16="http://schemas.microsoft.com/office/drawing/2014/main" id="{5BD7797A-30C1-4D84-B913-4CB7D863B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66990EE7-D6B5-4D1B-8074-FEC514A98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86</a:t>
            </a:fld>
            <a:endParaRPr lang="en-US"/>
          </a:p>
        </p:txBody>
      </p:sp>
      <p:pic>
        <p:nvPicPr>
          <p:cNvPr id="3073" name="Picture 1" descr="cid:image035.jpg@01CF69D3.E73FAE8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398" y="-4134"/>
            <a:ext cx="9144000" cy="6862134"/>
          </a:xfrm>
          <a:prstGeom prst="rect">
            <a:avLst/>
          </a:prstGeom>
          <a:noFill/>
          <a:extLst>
            <a:ext uri="{909E8E84-426E-40DD-AFC4-6F175D3DCCD1}">
              <a14:hiddenFill xmlns:a14="http://schemas.microsoft.com/office/drawing/2010/main">
                <a:solidFill>
                  <a:srgbClr val="FFFFFF"/>
                </a:solidFill>
              </a14:hiddenFill>
            </a:ext>
          </a:extLst>
        </p:spPr>
      </p:pic>
      <p:pic>
        <p:nvPicPr>
          <p:cNvPr id="3083" name="Down Arrow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8572500"/>
            <a:ext cx="533400" cy="552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330973" y="1189014"/>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5497982" y="1291001"/>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019073">
            <a:off x="4572879" y="22285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07815"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24" name="Right Arrow 23"/>
          <p:cNvSpPr/>
          <p:nvPr/>
        </p:nvSpPr>
        <p:spPr>
          <a:xfrm rot="925713">
            <a:off x="5542002"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81460" y="5411624"/>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Evaporator</a:t>
            </a:r>
          </a:p>
        </p:txBody>
      </p:sp>
      <p:sp>
        <p:nvSpPr>
          <p:cNvPr id="26" name="Right Arrow 25"/>
          <p:cNvSpPr/>
          <p:nvPr/>
        </p:nvSpPr>
        <p:spPr>
          <a:xfrm rot="1799898">
            <a:off x="6222430" y="579593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29246" y="3953581"/>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28" name="Right Arrow 27"/>
          <p:cNvSpPr/>
          <p:nvPr/>
        </p:nvSpPr>
        <p:spPr>
          <a:xfrm rot="9331662">
            <a:off x="3732428" y="410030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61287" y="3326957"/>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Heat recovery condenser</a:t>
            </a:r>
          </a:p>
        </p:txBody>
      </p:sp>
      <p:sp>
        <p:nvSpPr>
          <p:cNvPr id="30" name="Right Arrow 29"/>
          <p:cNvSpPr/>
          <p:nvPr/>
        </p:nvSpPr>
        <p:spPr>
          <a:xfrm rot="17066539">
            <a:off x="1552905" y="2643363"/>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735614" y="1613862"/>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32" name="Right Arrow 31"/>
          <p:cNvSpPr/>
          <p:nvPr/>
        </p:nvSpPr>
        <p:spPr>
          <a:xfrm rot="7876498">
            <a:off x="8052713" y="240782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2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Clouds Sunrise Sunset Rainbows\2013-05-06\DSCN4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9</a:t>
            </a:fld>
            <a:endParaRPr lang="en-US"/>
          </a:p>
        </p:txBody>
      </p:sp>
    </p:spTree>
    <p:extLst>
      <p:ext uri="{BB962C8B-B14F-4D97-AF65-F5344CB8AC3E}">
        <p14:creationId xmlns:p14="http://schemas.microsoft.com/office/powerpoint/2010/main" val="26143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2-07-11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2012-07-11 FDE Black</Template>
  <TotalTime>7815</TotalTime>
  <Words>1293</Words>
  <Application>Microsoft Office PowerPoint</Application>
  <PresentationFormat>On-screen Show (4:3)</PresentationFormat>
  <Paragraphs>765</Paragraphs>
  <Slides>86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Arial Narrow</vt:lpstr>
      <vt:lpstr>Calibri</vt:lpstr>
      <vt:lpstr>Comic Sans MS</vt:lpstr>
      <vt:lpstr>2012-07-11 FDE Black</vt:lpstr>
      <vt:lpstr>Vapor Compression Refrigeration</vt:lpstr>
      <vt:lpstr>An Air Cooled Vapor Compression Cycle Chiller</vt:lpstr>
      <vt:lpstr>An Air Cooled Vapor Compression Cycle Chiller</vt:lpstr>
      <vt:lpstr>An Air Cooled Vapor Compression Cycle Chiller</vt:lpstr>
      <vt:lpstr>An Air Cooled Vapor Compression Cycle Chiller</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 An Experiment</vt:lpstr>
      <vt:lpstr>Phase Changes and Saturated Systems An Experiment</vt:lpstr>
      <vt:lpstr>Phase Changes and Saturated Systems An Experiment</vt:lpstr>
      <vt:lpstr>Phase Changes and Saturated Systems An Experiment</vt:lpstr>
      <vt:lpstr>PowerPoint Presentation</vt:lpstr>
      <vt:lpstr>PowerPoint Presentation</vt:lpstr>
      <vt:lpstr>PowerPoint Presentation</vt:lpstr>
      <vt:lpstr>PowerPoint Presentation</vt:lpstr>
      <vt:lpstr>PowerPoint Presentation</vt:lpstr>
      <vt:lpstr>Vapor Compression Refrigeration Machines</vt:lpstr>
      <vt:lpstr>PowerPoint Presentation</vt:lpstr>
      <vt:lpstr>An Air Cooled Vapor Compression Cycle Chiller</vt:lpstr>
      <vt:lpstr>PowerPoint Presentation</vt:lpstr>
      <vt:lpstr>An Air Cooled Vapor Compression Cycle Chiller</vt:lpstr>
      <vt:lpstr>PowerPoint Presentation</vt:lpstr>
      <vt:lpstr>Which Pipe is Which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Pump for Adding Oil</vt:lpstr>
      <vt:lpstr>Vacuum Pump Evacuating the System in Preparation for Charging</vt:lpstr>
      <vt:lpstr>PowerPoint Presentation</vt:lpstr>
      <vt:lpstr>PowerPoint Presentation</vt:lpstr>
      <vt:lpstr>PowerPoint Presentation</vt:lpstr>
      <vt:lpstr>Failed Condenser Fan</vt:lpstr>
      <vt:lpstr>PowerPoint Presentation</vt:lpstr>
      <vt:lpstr>PowerPoint Presentation</vt:lpstr>
      <vt:lpstr>PowerPoint Presentation</vt:lpstr>
      <vt:lpstr>PowerPoint Presentation</vt:lpstr>
      <vt:lpstr>PowerPoint Presentation</vt:lpstr>
      <vt:lpstr>Electronic Expansion Valve Controllers</vt:lpstr>
      <vt:lpstr>A Refrigerant Sight Glass</vt:lpstr>
      <vt:lpstr>Typical Control Switches</vt:lpstr>
      <vt:lpstr>Adding Hot Gas Bypass</vt:lpstr>
      <vt:lpstr>PowerPoint Presentation</vt:lpstr>
      <vt:lpstr>PowerPoint Presentation</vt:lpstr>
      <vt:lpstr>Let’s Review</vt:lpstr>
      <vt:lpstr>Name the Parts in the Diagram on the Next Slide</vt:lpstr>
      <vt:lpstr>PowerPoint Presentation</vt:lpstr>
      <vt:lpstr>Name the Parts in the Diagram on the Next Slide</vt:lpstr>
      <vt:lpstr>A Water Cooled Centrifugal Chiller</vt:lpstr>
      <vt:lpstr>Same Cycle, Larger, Centrifugal vs. Screw Compressor, Water vs. Air Cooled</vt:lpstr>
      <vt:lpstr>A Typical Water Cooled Vapor Compression Cycle Chiller</vt:lpstr>
      <vt:lpstr>Try Your Hand At Identifying the Parts (Answers Follow)</vt:lpstr>
      <vt:lpstr>A Water Cooled Centrifugal Chiller</vt:lpstr>
      <vt:lpstr>A Water Cooled Centrifugal Chiller</vt:lpstr>
      <vt:lpstr>Inside the Condenser</vt:lpstr>
      <vt:lpstr>Inside the Evaporator</vt:lpstr>
      <vt:lpstr>Inside the 3 Stage Compressor</vt:lpstr>
      <vt:lpstr>PowerPoint Presentation</vt:lpstr>
      <vt:lpstr>Inlet Vanes and Suction Elbow</vt:lpstr>
      <vt:lpstr>Adding Hot Gas Bypass</vt:lpstr>
      <vt:lpstr>PowerPoint Presentation</vt:lpstr>
      <vt:lpstr>Logging a Centrifugal Chiller’s Inlet Vanes and Hot Gas Bypass</vt:lpstr>
      <vt:lpstr>PowerPoint Presentation</vt:lpstr>
      <vt:lpstr>PowerPoint Presentation</vt:lpstr>
      <vt:lpstr>PowerPoint Presentation</vt:lpstr>
      <vt:lpstr>PowerPoint Presentation</vt:lpstr>
      <vt:lpstr>Adding “Free Cooling”</vt:lpstr>
      <vt:lpstr>“Free Cooling” Operation</vt:lpstr>
      <vt:lpstr>“Free Cooling” Operation</vt:lpstr>
      <vt:lpstr>PowerPoint Presentation</vt:lpstr>
      <vt:lpstr>PowerPoint Presentation</vt:lpstr>
      <vt:lpstr>A Heat Recovery Centrifugal Chiller</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182</cp:revision>
  <cp:lastPrinted>2017-12-06T23:23:01Z</cp:lastPrinted>
  <dcterms:created xsi:type="dcterms:W3CDTF">2013-05-27T16:47:28Z</dcterms:created>
  <dcterms:modified xsi:type="dcterms:W3CDTF">2019-03-17T21:51:45Z</dcterms:modified>
</cp:coreProperties>
</file>